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439" r:id="rId32"/>
    <p:sldId id="296" r:id="rId33"/>
    <p:sldId id="302" r:id="rId34"/>
    <p:sldId id="410" r:id="rId35"/>
    <p:sldId id="411" r:id="rId36"/>
    <p:sldId id="412" r:id="rId37"/>
    <p:sldId id="409" r:id="rId38"/>
    <p:sldId id="394" r:id="rId39"/>
    <p:sldId id="395" r:id="rId40"/>
    <p:sldId id="397" r:id="rId41"/>
    <p:sldId id="399" r:id="rId42"/>
    <p:sldId id="400" r:id="rId43"/>
    <p:sldId id="401" r:id="rId44"/>
    <p:sldId id="402" r:id="rId45"/>
    <p:sldId id="403" r:id="rId46"/>
    <p:sldId id="405" r:id="rId47"/>
    <p:sldId id="406" r:id="rId48"/>
    <p:sldId id="407" r:id="rId49"/>
    <p:sldId id="331" r:id="rId50"/>
    <p:sldId id="408" r:id="rId51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08" autoAdjust="0"/>
    <p:restoredTop sz="96296"/>
  </p:normalViewPr>
  <p:slideViewPr>
    <p:cSldViewPr snapToGrid="0" snapToObjects="1" showGuides="1">
      <p:cViewPr varScale="1">
        <p:scale>
          <a:sx n="213" d="100"/>
          <a:sy n="213" d="100"/>
        </p:scale>
        <p:origin x="19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13.03.2023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13/03/2023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701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5161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7793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040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88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158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>
                <a:latin typeface="+mn-lt"/>
              </a:rPr>
              <a:t>Isostatique</a:t>
            </a:r>
            <a:endParaRPr lang="en-US" sz="1300" dirty="0">
              <a:latin typeface="+mn-lt"/>
            </a:endParaRPr>
          </a:p>
          <a:p>
            <a:endParaRPr lang="en-US" sz="1300" dirty="0">
              <a:latin typeface="+mn-lt"/>
            </a:endParaRPr>
          </a:p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87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332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>
                <a:latin typeface="+mn-lt"/>
              </a:rPr>
              <a:t>Hyperstatic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037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err="1">
                <a:latin typeface="+mn-lt"/>
              </a:rPr>
              <a:t>Isostatique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3395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 err="1">
                <a:latin typeface="+mn-lt"/>
              </a:rPr>
              <a:t>Igtomic</a:t>
            </a:r>
            <a:endParaRPr lang="en-GB" sz="1300" dirty="0">
              <a:latin typeface="+mn-lt"/>
            </a:endParaRPr>
          </a:p>
          <a:p>
            <a:r>
              <a:rPr lang="en-US" sz="1300" dirty="0">
                <a:latin typeface="+mn-lt"/>
              </a:rPr>
              <a:t>Pavia2020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4019-00FC-441C-AAE5-147A29FBFCC8}" type="slidenum">
              <a:rPr lang="fr-CH" smtClean="0"/>
              <a:pPr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89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Statique</a:t>
            </a:r>
            <a:r>
              <a:rPr lang="de-DE" dirty="0"/>
              <a:t>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CH" dirty="0"/>
              <a:t>Cours 4</a:t>
            </a:r>
          </a:p>
        </p:txBody>
      </p:sp>
    </p:spTree>
    <p:extLst>
      <p:ext uri="{BB962C8B-B14F-4D97-AF65-F5344CB8AC3E}">
        <p14:creationId xmlns:p14="http://schemas.microsoft.com/office/powerpoint/2010/main" val="922478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8818" y="1453021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E4459E-88EA-42F9-9301-5CF2F7EEC30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787898" y="623319"/>
            <a:ext cx="7726363" cy="444263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788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286281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5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4" r:id="rId18"/>
    <p:sldLayoutId id="2147483686" r:id="rId1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rtlibre.org/licence/lal/en/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ommons.wikimedia.org/wiki/File:Stuttgarter_Fernsehturm6.jpg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Pont_d'Henrious_(coussinet).JPG" TargetMode="External"/><Relationship Id="rId5" Type="http://schemas.openxmlformats.org/officeDocument/2006/relationships/hyperlink" Target="https://commons.wikimedia.org/wiki/File:Appareil_appui_balancier_1.svg" TargetMode="External"/><Relationship Id="rId4" Type="http://schemas.openxmlformats.org/officeDocument/2006/relationships/hyperlink" Target="https://commons.wikimedia.org/wiki/File:Lager_01_KMJ.jpg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3" Type="http://schemas.openxmlformats.org/officeDocument/2006/relationships/hyperlink" Target="https://creativecommons.org/licenses/by/3.0/deed.en" TargetMode="External"/><Relationship Id="rId7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commons.wikimedia.org/wiki/File:Viaduc_du_Viaur_vue_to_center_bearing_03_08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Man-scratching-head.gif" TargetMode="Externa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erber_beam_Bridge,Kuma_village,Japan.jpg" TargetMode="External"/><Relationship Id="rId9" Type="http://schemas.openxmlformats.org/officeDocument/2006/relationships/hyperlink" Target="https://creativecommons.org/publicdomain/zero/1.0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pfl.zoom.us/j/83748579334" TargetMode="External"/><Relationship Id="rId3" Type="http://schemas.openxmlformats.org/officeDocument/2006/relationships/hyperlink" Target="https://epfl.zoom.us/j/6965071488" TargetMode="External"/><Relationship Id="rId7" Type="http://schemas.openxmlformats.org/officeDocument/2006/relationships/hyperlink" Target="https://epfl.zoom.us/j/86499821323" TargetMode="External"/><Relationship Id="rId2" Type="http://schemas.openxmlformats.org/officeDocument/2006/relationships/hyperlink" Target="https://epfl.zoom.us/j/8350456551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pfl.zoom.us/j/89964774622" TargetMode="External"/><Relationship Id="rId5" Type="http://schemas.openxmlformats.org/officeDocument/2006/relationships/hyperlink" Target="https://epfl.zoom.us/j/85665940256" TargetMode="External"/><Relationship Id="rId4" Type="http://schemas.openxmlformats.org/officeDocument/2006/relationships/hyperlink" Target="https://epfl.zoom.us/j/81235782758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kahoo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kahoot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Modélisation, appuis et organes de liaison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1F24C9-04E2-124C-90AB-FC013F4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Encastrement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7A9DB-DDC7-3E4C-943D-A9583745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654A-D5AB-FF43-9F00-6DA5A9005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CA81-24B8-2C46-A3EE-FA1158D8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4B4688-4921-D349-9B12-227D2C31A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618490"/>
            <a:ext cx="189573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0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E97A8-201D-D44F-BBC4-5E602CF8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254807"/>
            <a:ext cx="7726363" cy="1679717"/>
          </a:xfrm>
        </p:spPr>
        <p:txBody>
          <a:bodyPr/>
          <a:lstStyle/>
          <a:p>
            <a:pPr>
              <a:buNone/>
            </a:pPr>
            <a:r>
              <a:rPr lang="fr-CH" sz="1600" dirty="0"/>
              <a:t>L‘appui réel a toujours des imperfections: </a:t>
            </a:r>
          </a:p>
          <a:p>
            <a:pPr lvl="1"/>
            <a:r>
              <a:rPr lang="fr-CH" sz="1400" dirty="0"/>
              <a:t>Frottement qui gêne le roulement des rouleaux</a:t>
            </a:r>
          </a:p>
          <a:p>
            <a:pPr lvl="1"/>
            <a:r>
              <a:rPr lang="fr-CH" sz="1400" dirty="0"/>
              <a:t>Frottement qui gêne la rotation des articulations</a:t>
            </a:r>
          </a:p>
          <a:p>
            <a:pPr lvl="1"/>
            <a:r>
              <a:rPr lang="fr-CH" sz="1400" dirty="0"/>
              <a:t>Du jeu qui empêche de faire un encastrement parfait</a:t>
            </a:r>
          </a:p>
          <a:p>
            <a:pPr>
              <a:buNone/>
            </a:pPr>
            <a:r>
              <a:rPr lang="fr-CH" sz="1600" dirty="0">
                <a:sym typeface="Wingdings" pitchFamily="2" charset="2"/>
              </a:rPr>
              <a:t> L‘ingénieur doit juger comment on peut modéliser l‘appui (c’est-à-dire trouver sa fonction principale)</a:t>
            </a:r>
            <a:endParaRPr lang="fr-CH" sz="1600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D0AED7-15B8-274E-813C-A9434250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Résumé</a:t>
            </a:r>
            <a:r>
              <a:rPr lang="de-CH" dirty="0"/>
              <a:t> des </a:t>
            </a:r>
            <a:r>
              <a:rPr lang="de-CH" dirty="0" err="1"/>
              <a:t>appuis</a:t>
            </a:r>
            <a:r>
              <a:rPr lang="de-CH" dirty="0"/>
              <a:t> </a:t>
            </a:r>
            <a:r>
              <a:rPr lang="de-CH" dirty="0" err="1"/>
              <a:t>usuels</a:t>
            </a:r>
            <a:r>
              <a:rPr lang="de-CH" dirty="0"/>
              <a:t> (en plan)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BA44-5253-FB4D-83ED-AC066CAB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A23E-A413-2B4E-90E8-2BA15067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F907-ED87-5D48-85C9-153C70BF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6">
                <a:extLst>
                  <a:ext uri="{FF2B5EF4-FFF2-40B4-BE49-F238E27FC236}">
                    <a16:creationId xmlns:a16="http://schemas.microsoft.com/office/drawing/2014/main" id="{8EAEC5E0-2BEB-E04C-8C72-56C981D738A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3273832"/>
                  </p:ext>
                </p:extLst>
              </p:nvPr>
            </p:nvGraphicFramePr>
            <p:xfrm>
              <a:off x="357186" y="1175209"/>
              <a:ext cx="8393117" cy="1781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1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Rouleau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Articulation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Encastrement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8514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2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2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2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200" i="1" baseline="-25000" dirty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fr-CH" sz="1200" i="1" dirty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200" i="1" baseline="0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2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6">
                <a:extLst>
                  <a:ext uri="{FF2B5EF4-FFF2-40B4-BE49-F238E27FC236}">
                    <a16:creationId xmlns:a16="http://schemas.microsoft.com/office/drawing/2014/main" id="{8EAEC5E0-2BEB-E04C-8C72-56C981D738A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3273832"/>
                  </p:ext>
                </p:extLst>
              </p:nvPr>
            </p:nvGraphicFramePr>
            <p:xfrm>
              <a:off x="357186" y="1175209"/>
              <a:ext cx="8393117" cy="1781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411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1688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Rouleau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Articulation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CH" sz="1600" b="1" dirty="0"/>
                            <a:t>Encastrement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8514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175" t="-276667" r="-79473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786" t="-276667" r="-708929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421" t="-276667" r="-59649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8571" t="-276667" r="-50714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67" t="-276667" r="-398246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0357" t="-276667" r="-30535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4912" t="-276667" r="-200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2143" t="-276667" r="-103571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3158" t="-276667" r="-1754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0175" t="-389655" r="-79473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76786" t="-389655" r="-708929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68421" t="-389655" r="-59649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8571" t="-389655" r="-507143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66667" t="-389655" r="-398246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80357" t="-389655" r="-305357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4912" t="-389655" r="-200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2143" t="-389655" r="-10357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63158" t="-389655" r="-1754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CBCA3E8-8C0A-E14F-913F-BD17F8492A18}"/>
              </a:ext>
            </a:extLst>
          </p:cNvPr>
          <p:cNvGrpSpPr/>
          <p:nvPr/>
        </p:nvGrpSpPr>
        <p:grpSpPr>
          <a:xfrm>
            <a:off x="2832558" y="1747508"/>
            <a:ext cx="952267" cy="296515"/>
            <a:chOff x="4860782" y="4731471"/>
            <a:chExt cx="952267" cy="296515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5021F69-E721-2047-A208-21EBDF0334E5}"/>
                </a:ext>
              </a:extLst>
            </p:cNvPr>
            <p:cNvSpPr/>
            <p:nvPr/>
          </p:nvSpPr>
          <p:spPr>
            <a:xfrm>
              <a:off x="5232756" y="478333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0649C7-77F1-5448-AB7F-FCE77466EE39}"/>
                </a:ext>
              </a:extLst>
            </p:cNvPr>
            <p:cNvCxnSpPr/>
            <p:nvPr/>
          </p:nvCxnSpPr>
          <p:spPr>
            <a:xfrm>
              <a:off x="5118455" y="502671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C521FA-245A-6E48-8209-FFA3FB85B785}"/>
                </a:ext>
              </a:extLst>
            </p:cNvPr>
            <p:cNvSpPr/>
            <p:nvPr/>
          </p:nvSpPr>
          <p:spPr>
            <a:xfrm>
              <a:off x="5280687" y="494542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55B081-896C-874E-9405-A768D61AA8DD}"/>
                </a:ext>
              </a:extLst>
            </p:cNvPr>
            <p:cNvSpPr/>
            <p:nvPr/>
          </p:nvSpPr>
          <p:spPr>
            <a:xfrm>
              <a:off x="5380440" y="495085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C9F94A-AA2E-8548-BFC0-B979E7FB3662}"/>
                </a:ext>
              </a:extLst>
            </p:cNvPr>
            <p:cNvSpPr/>
            <p:nvPr/>
          </p:nvSpPr>
          <p:spPr>
            <a:xfrm>
              <a:off x="4860782" y="4731471"/>
              <a:ext cx="952267" cy="468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632CBF-5E2E-7A49-A585-7BFE3E01DD1D}"/>
              </a:ext>
            </a:extLst>
          </p:cNvPr>
          <p:cNvGrpSpPr/>
          <p:nvPr/>
        </p:nvGrpSpPr>
        <p:grpSpPr>
          <a:xfrm>
            <a:off x="5133552" y="1742726"/>
            <a:ext cx="952267" cy="312425"/>
            <a:chOff x="5868144" y="4077072"/>
            <a:chExt cx="952267" cy="312425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F58E7C6-A47C-794E-9B73-CF4F52FC62CF}"/>
                </a:ext>
              </a:extLst>
            </p:cNvPr>
            <p:cNvSpPr/>
            <p:nvPr/>
          </p:nvSpPr>
          <p:spPr>
            <a:xfrm>
              <a:off x="6267815" y="4144848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92DCAB-7B87-1E49-9562-D0D22BAC2005}"/>
                </a:ext>
              </a:extLst>
            </p:cNvPr>
            <p:cNvCxnSpPr/>
            <p:nvPr/>
          </p:nvCxnSpPr>
          <p:spPr>
            <a:xfrm>
              <a:off x="6153514" y="438822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D27929-EDA4-C048-9016-94233ED29C54}"/>
                </a:ext>
              </a:extLst>
            </p:cNvPr>
            <p:cNvSpPr/>
            <p:nvPr/>
          </p:nvSpPr>
          <p:spPr>
            <a:xfrm>
              <a:off x="5868144" y="4077072"/>
              <a:ext cx="952267" cy="468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6001C0-D72A-294B-81E0-E8BBCCAEE5DA}"/>
              </a:ext>
            </a:extLst>
          </p:cNvPr>
          <p:cNvGrpSpPr/>
          <p:nvPr/>
        </p:nvGrpSpPr>
        <p:grpSpPr>
          <a:xfrm>
            <a:off x="7453514" y="1609488"/>
            <a:ext cx="741192" cy="539899"/>
            <a:chOff x="7094832" y="1973977"/>
            <a:chExt cx="741192" cy="5398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C381CE-2312-BB41-A8EA-98BEFF7A4E97}"/>
                </a:ext>
              </a:extLst>
            </p:cNvPr>
            <p:cNvCxnSpPr/>
            <p:nvPr/>
          </p:nvCxnSpPr>
          <p:spPr>
            <a:xfrm>
              <a:off x="7094832" y="1973977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4DB605E-8941-2F43-B92E-062D33F22FFA}"/>
                </a:ext>
              </a:extLst>
            </p:cNvPr>
            <p:cNvSpPr/>
            <p:nvPr/>
          </p:nvSpPr>
          <p:spPr>
            <a:xfrm>
              <a:off x="7128522" y="2197196"/>
              <a:ext cx="707502" cy="868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9F1C3-6669-1E4D-B9D2-E1315D25CFE7}"/>
              </a:ext>
            </a:extLst>
          </p:cNvPr>
          <p:cNvGrpSpPr/>
          <p:nvPr/>
        </p:nvGrpSpPr>
        <p:grpSpPr>
          <a:xfrm>
            <a:off x="647911" y="1270230"/>
            <a:ext cx="1430758" cy="823986"/>
            <a:chOff x="536841" y="1582154"/>
            <a:chExt cx="1592239" cy="91580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AE999A-98BC-494F-8C48-1DCA853AF8EE}"/>
                </a:ext>
              </a:extLst>
            </p:cNvPr>
            <p:cNvCxnSpPr/>
            <p:nvPr/>
          </p:nvCxnSpPr>
          <p:spPr>
            <a:xfrm>
              <a:off x="1189882" y="2176880"/>
              <a:ext cx="446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E60C17-CE9F-BC4D-AC7B-ED11C5EE0276}"/>
                </a:ext>
              </a:extLst>
            </p:cNvPr>
            <p:cNvCxnSpPr/>
            <p:nvPr/>
          </p:nvCxnSpPr>
          <p:spPr>
            <a:xfrm flipH="1" flipV="1">
              <a:off x="1189882" y="1846434"/>
              <a:ext cx="5778" cy="335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01280D-8148-C94C-B6DD-80B9BA0CC31A}"/>
                </a:ext>
              </a:extLst>
            </p:cNvPr>
            <p:cNvSpPr txBox="1"/>
            <p:nvPr/>
          </p:nvSpPr>
          <p:spPr>
            <a:xfrm>
              <a:off x="1465116" y="2128624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91C513-510C-7A41-AA06-F0E79F4CF81D}"/>
                </a:ext>
              </a:extLst>
            </p:cNvPr>
            <p:cNvSpPr txBox="1"/>
            <p:nvPr/>
          </p:nvSpPr>
          <p:spPr>
            <a:xfrm>
              <a:off x="1184913" y="1582154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y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v</a:t>
              </a: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74CD5FD-A37D-CB4E-AD07-EDB51474B5F1}"/>
                </a:ext>
              </a:extLst>
            </p:cNvPr>
            <p:cNvSpPr/>
            <p:nvPr/>
          </p:nvSpPr>
          <p:spPr>
            <a:xfrm rot="-1800000">
              <a:off x="1040897" y="1942194"/>
              <a:ext cx="405565" cy="504056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chemeClr val="tx1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29418D-772B-F947-9919-74F2947CCDAF}"/>
                </a:ext>
              </a:extLst>
            </p:cNvPr>
            <p:cNvSpPr txBox="1"/>
            <p:nvPr/>
          </p:nvSpPr>
          <p:spPr>
            <a:xfrm>
              <a:off x="536841" y="2014202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CH" i="1" dirty="0" err="1"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86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4B5A09-7CFB-114D-8F97-BF60543AD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r>
              <a:rPr lang="fr-FR" b="1" dirty="0"/>
              <a:t>L’ensemble des appuis d’une structure (ou conditions d‘appui) doit empêcher tout déplacement rigide de cette structure</a:t>
            </a:r>
          </a:p>
          <a:p>
            <a:r>
              <a:rPr lang="fr-FR" dirty="0"/>
              <a:t>Nombre de degrés de liberté (DDL) d‘un solide:</a:t>
            </a:r>
          </a:p>
          <a:p>
            <a:pPr marL="522288" lvl="1" indent="-179388"/>
            <a:r>
              <a:rPr lang="fr-FR" dirty="0"/>
              <a:t>Dans le plan: 3 DDL</a:t>
            </a:r>
          </a:p>
          <a:p>
            <a:pPr marL="522288" lvl="1" indent="-179388"/>
            <a:r>
              <a:rPr lang="fr-FR" dirty="0"/>
              <a:t>Dans l‘espace: 6 DDL</a:t>
            </a:r>
          </a:p>
          <a:p>
            <a:pPr lvl="1"/>
            <a:r>
              <a:rPr lang="fr-FR" dirty="0">
                <a:sym typeface="Wingdings" pitchFamily="2" charset="2"/>
              </a:rPr>
              <a:t>Il faut au moins 3 ou 6 blocages pour immobiliser le solide complètement</a:t>
            </a:r>
          </a:p>
          <a:p>
            <a:r>
              <a:rPr lang="fr-FR" dirty="0">
                <a:sym typeface="Wingdings" pitchFamily="2" charset="2"/>
              </a:rPr>
              <a:t>On distingue 3 conditions d’appuis:</a:t>
            </a:r>
          </a:p>
          <a:p>
            <a:pPr lvl="1"/>
            <a:r>
              <a:rPr lang="fr-FR" dirty="0" err="1"/>
              <a:t>Isostaticité</a:t>
            </a:r>
            <a:r>
              <a:rPr lang="fr-FR" dirty="0"/>
              <a:t> des appuis </a:t>
            </a:r>
          </a:p>
          <a:p>
            <a:pPr lvl="1"/>
            <a:r>
              <a:rPr lang="fr-FR" dirty="0" err="1"/>
              <a:t>Hyperstaticité</a:t>
            </a:r>
            <a:r>
              <a:rPr lang="fr-FR" dirty="0"/>
              <a:t> des appuis</a:t>
            </a:r>
          </a:p>
          <a:p>
            <a:pPr lvl="1"/>
            <a:r>
              <a:rPr lang="fr-FR" dirty="0"/>
              <a:t>Mécanisme</a:t>
            </a:r>
          </a:p>
          <a:p>
            <a:pPr marL="0" indent="0">
              <a:buNone/>
            </a:pPr>
            <a:endParaRPr lang="fr-FR" b="1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56519-0D6A-9F46-9792-A1B2E5FD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Conditions d’appuis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0BF63-D4A4-4B4E-BE6E-F05536BC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BC31B-CE65-554E-B824-234D77B7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BF9A-F113-454B-9E6C-F9823750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583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DC642B-250E-384F-95A8-2CC0B576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54477"/>
            <a:ext cx="7726363" cy="3830207"/>
          </a:xfrm>
        </p:spPr>
        <p:txBody>
          <a:bodyPr/>
          <a:lstStyle/>
          <a:p>
            <a:r>
              <a:rPr lang="fr-CH" dirty="0"/>
              <a:t>Les conditions d’appui sont </a:t>
            </a:r>
            <a:r>
              <a:rPr lang="fr-CH" b="1" dirty="0"/>
              <a:t>isostatiques/statiquement déterminées </a:t>
            </a:r>
            <a:r>
              <a:rPr lang="fr-CH" dirty="0"/>
              <a:t>si la structure n’est pas un mécanisme et si les réactions d’appui d’un solide (soumis à un groupe d’actions quelconques) peuvent être calculées par les seules équations d’équilibre</a:t>
            </a:r>
          </a:p>
          <a:p>
            <a:r>
              <a:rPr lang="fr-CH" dirty="0"/>
              <a:t>Exemple de conditions d’appui isostatiques: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705BC-AC10-2B44-ADA6-C83870AB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Isostaticité</a:t>
            </a:r>
            <a:r>
              <a:rPr lang="fr-FR" dirty="0"/>
              <a:t> des 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1842E-9586-E84D-9BF5-8B4AF53B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29B39-246C-C340-A9C3-4E682FFF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E7307-33D2-6341-94A3-E9C37D18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Content Placeholder 6" descr="Fig_5_7.jpg">
            <a:extLst>
              <a:ext uri="{FF2B5EF4-FFF2-40B4-BE49-F238E27FC236}">
                <a16:creationId xmlns:a16="http://schemas.microsoft.com/office/drawing/2014/main" id="{CB2D264A-DB04-BA45-ADBE-BDD9E6F9A8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336" y="2398078"/>
            <a:ext cx="5082681" cy="125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AB89C-21A9-C74B-ADC5-434ED464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99" y="3599967"/>
            <a:ext cx="5080358" cy="1255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D876B-7B1A-5C4E-B01E-D4D89568D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10" y="3612324"/>
            <a:ext cx="5080358" cy="1255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5B3865-F7E7-EE4E-902B-56C3227F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59" y="3649702"/>
            <a:ext cx="5080358" cy="1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3CCE1C-51E3-D14B-AFAC-9D587C7D7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89235"/>
            <a:ext cx="7726363" cy="3386772"/>
          </a:xfrm>
        </p:spPr>
        <p:txBody>
          <a:bodyPr/>
          <a:lstStyle/>
          <a:p>
            <a:r>
              <a:rPr lang="fr-CH" dirty="0"/>
              <a:t>Lorsque, dans une structure qui n’est pas un mécanisme, le nombre des blocages est supérieur au nombre strictement nécessaire, les conditions d’appui sont </a:t>
            </a:r>
            <a:r>
              <a:rPr lang="fr-CH" b="1" dirty="0"/>
              <a:t>hyperstatiques</a:t>
            </a:r>
            <a:r>
              <a:rPr lang="fr-CH" dirty="0"/>
              <a:t> ou </a:t>
            </a:r>
            <a:r>
              <a:rPr lang="fr-CH" b="1" dirty="0"/>
              <a:t>statiquement indéterminées </a:t>
            </a:r>
          </a:p>
          <a:p>
            <a:r>
              <a:rPr lang="fr-CH" dirty="0"/>
              <a:t>Exemples de conditions d’appui hyperstatiques: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C0105-F47F-7B48-8ECF-261D5FD3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Hyperstaticité</a:t>
            </a:r>
            <a:r>
              <a:rPr lang="fr-CH" dirty="0"/>
              <a:t> des appuis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D2F3C-2195-FF42-B0F2-474A9609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447A-FE02-9F46-9A10-57D800F5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947DE-7E39-4140-A086-DA08A8A0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Picture 6" descr="Fig_5_11.jpg">
            <a:extLst>
              <a:ext uri="{FF2B5EF4-FFF2-40B4-BE49-F238E27FC236}">
                <a16:creationId xmlns:a16="http://schemas.microsoft.com/office/drawing/2014/main" id="{9F693F71-B59C-7A4A-A1A4-DECFC8A053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8485"/>
          <a:stretch>
            <a:fillRect/>
          </a:stretch>
        </p:blipFill>
        <p:spPr>
          <a:xfrm>
            <a:off x="845402" y="2793098"/>
            <a:ext cx="2234007" cy="1578523"/>
          </a:xfrm>
          <a:prstGeom prst="rect">
            <a:avLst/>
          </a:prstGeom>
        </p:spPr>
      </p:pic>
      <p:pic>
        <p:nvPicPr>
          <p:cNvPr id="8" name="Picture 7" descr="Fig_5_11.jpg">
            <a:extLst>
              <a:ext uri="{FF2B5EF4-FFF2-40B4-BE49-F238E27FC236}">
                <a16:creationId xmlns:a16="http://schemas.microsoft.com/office/drawing/2014/main" id="{E81CB86D-23A6-8F4F-9FF7-91E94023D01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8485" b="20339"/>
          <a:stretch>
            <a:fillRect/>
          </a:stretch>
        </p:blipFill>
        <p:spPr>
          <a:xfrm>
            <a:off x="2745334" y="2785349"/>
            <a:ext cx="2234007" cy="1257462"/>
          </a:xfrm>
          <a:prstGeom prst="rect">
            <a:avLst/>
          </a:prstGeom>
        </p:spPr>
      </p:pic>
      <p:pic>
        <p:nvPicPr>
          <p:cNvPr id="9" name="Picture 8" descr="Fig_5_11.jpg">
            <a:extLst>
              <a:ext uri="{FF2B5EF4-FFF2-40B4-BE49-F238E27FC236}">
                <a16:creationId xmlns:a16="http://schemas.microsoft.com/office/drawing/2014/main" id="{2C1D01D2-C689-144A-B30B-AB1D33BEAD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55512" t="13222" r="2751" b="13222"/>
          <a:stretch>
            <a:fillRect/>
          </a:stretch>
        </p:blipFill>
        <p:spPr>
          <a:xfrm>
            <a:off x="5133846" y="2943456"/>
            <a:ext cx="1774066" cy="1138080"/>
          </a:xfrm>
          <a:prstGeom prst="rect">
            <a:avLst/>
          </a:prstGeom>
        </p:spPr>
      </p:pic>
      <p:pic>
        <p:nvPicPr>
          <p:cNvPr id="10" name="Picture 9" descr="Fig_5_11b.jpg">
            <a:extLst>
              <a:ext uri="{FF2B5EF4-FFF2-40B4-BE49-F238E27FC236}">
                <a16:creationId xmlns:a16="http://schemas.microsoft.com/office/drawing/2014/main" id="{D66927D3-AD66-3744-8797-B3474818BE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57087" t="15385" r="4326" b="15385"/>
          <a:stretch>
            <a:fillRect/>
          </a:stretch>
        </p:blipFill>
        <p:spPr>
          <a:xfrm>
            <a:off x="7098094" y="2977807"/>
            <a:ext cx="1642653" cy="10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8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3470C1-09E0-1B45-ADD9-A5E87B483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39278"/>
            <a:ext cx="7726363" cy="3386772"/>
          </a:xfrm>
        </p:spPr>
        <p:txBody>
          <a:bodyPr/>
          <a:lstStyle/>
          <a:p>
            <a:r>
              <a:rPr lang="fr-CH" dirty="0"/>
              <a:t>Une structure qui n’est pas complètement immobilisée par ses appuis est un </a:t>
            </a:r>
            <a:r>
              <a:rPr lang="fr-CH" b="1" dirty="0"/>
              <a:t>mécanisme</a:t>
            </a:r>
          </a:p>
          <a:p>
            <a:r>
              <a:rPr lang="fr-CH" dirty="0"/>
              <a:t>Exemples de mécanismes: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64F7F-03AB-1C4F-802B-C30B950F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Mécanisme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47CE-5B98-334B-94FA-E609BDDB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8C61-403E-5644-B2A8-7AEBDBDC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46CDA-D640-C647-AD6B-8424FB0B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6" descr="Fig_5_8.jpg">
            <a:extLst>
              <a:ext uri="{FF2B5EF4-FFF2-40B4-BE49-F238E27FC236}">
                <a16:creationId xmlns:a16="http://schemas.microsoft.com/office/drawing/2014/main" id="{2AFCE5F8-6967-4544-8987-EE46FF3BEA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901" b="14377"/>
          <a:stretch>
            <a:fillRect/>
          </a:stretch>
        </p:blipFill>
        <p:spPr>
          <a:xfrm>
            <a:off x="1129093" y="2060654"/>
            <a:ext cx="6885813" cy="14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F38BC5-AC49-AB42-AF7C-2C3CBA2A5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66375"/>
                <a:ext cx="7726363" cy="338677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fr-CH" dirty="0"/>
                  <a:t>Si les charges laisse la structure immobile, on peut calculer les réactions d’appuis pour les degrés de liberté qui sont bloqués</a:t>
                </a:r>
              </a:p>
              <a:p>
                <a:pPr>
                  <a:spcBef>
                    <a:spcPts val="1200"/>
                  </a:spcBef>
                </a:pPr>
                <a:r>
                  <a:rPr lang="fr-CH" dirty="0"/>
                  <a:t>Pour les degrés de liberté qui ne sont pas bloqués on obtient une équation indéterminée du type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0=0</m:t>
                    </m:r>
                  </m:oMath>
                </a14:m>
                <a:endParaRPr lang="fr-CH" dirty="0"/>
              </a:p>
              <a:p>
                <a:pPr>
                  <a:spcBef>
                    <a:spcPts val="1200"/>
                  </a:spcBef>
                </a:pPr>
                <a:r>
                  <a:rPr lang="fr-CH" dirty="0"/>
                  <a:t>Pour une structure qui n’est pas complètement immobilisée mais qui est immobile sous certaines charges, on distingue entre: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F38BC5-AC49-AB42-AF7C-2C3CBA2A5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66375"/>
                <a:ext cx="7726363" cy="3386772"/>
              </a:xfrm>
              <a:blipFill>
                <a:blip r:embed="rId2"/>
                <a:stretch>
                  <a:fillRect t="-1873" r="-1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F94431B-FEF0-A840-8CE2-537BB465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Mécanisme, cas particuliers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194E-1504-ED40-8814-47D40972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437F-FCC4-5441-8ED9-80BB9FA7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38AE-54B7-EF42-B390-1E0DE918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612A68-E6F9-E340-B34F-06FF91B8920E}"/>
              </a:ext>
            </a:extLst>
          </p:cNvPr>
          <p:cNvSpPr txBox="1">
            <a:spLocks/>
          </p:cNvSpPr>
          <p:nvPr/>
        </p:nvSpPr>
        <p:spPr>
          <a:xfrm>
            <a:off x="904875" y="3234214"/>
            <a:ext cx="7726363" cy="3341052"/>
          </a:xfrm>
          <a:prstGeom prst="rect">
            <a:avLst/>
          </a:prstGeom>
        </p:spPr>
        <p:txBody>
          <a:bodyPr vert="horz" lIns="180000" tIns="45720" rIns="91440" bIns="45720" numCol="2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H" dirty="0"/>
              <a:t>Mécanisme plan isostatique</a:t>
            </a:r>
          </a:p>
          <a:p>
            <a:pPr>
              <a:spcBef>
                <a:spcPts val="1200"/>
              </a:spcBef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pPr lvl="1"/>
            <a:r>
              <a:rPr lang="fr-CH" dirty="0"/>
              <a:t>Mécanisme plan hyperstatique</a:t>
            </a:r>
          </a:p>
        </p:txBody>
      </p:sp>
      <p:pic>
        <p:nvPicPr>
          <p:cNvPr id="8" name="Picture 7" descr="Fig_5_10.jpg">
            <a:extLst>
              <a:ext uri="{FF2B5EF4-FFF2-40B4-BE49-F238E27FC236}">
                <a16:creationId xmlns:a16="http://schemas.microsoft.com/office/drawing/2014/main" id="{C00A2EAF-792A-CD4B-89FC-B3E301315F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125" t="5196"/>
          <a:stretch>
            <a:fillRect/>
          </a:stretch>
        </p:blipFill>
        <p:spPr>
          <a:xfrm>
            <a:off x="2043921" y="3674332"/>
            <a:ext cx="1867971" cy="10993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8A60DA-3D14-E046-9FF7-C8BD3512FDCF}"/>
              </a:ext>
            </a:extLst>
          </p:cNvPr>
          <p:cNvCxnSpPr>
            <a:cxnSpLocks/>
          </p:cNvCxnSpPr>
          <p:nvPr/>
        </p:nvCxnSpPr>
        <p:spPr>
          <a:xfrm flipH="1">
            <a:off x="2977905" y="3674332"/>
            <a:ext cx="1" cy="48590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Fig_5_12.jpg">
            <a:extLst>
              <a:ext uri="{FF2B5EF4-FFF2-40B4-BE49-F238E27FC236}">
                <a16:creationId xmlns:a16="http://schemas.microsoft.com/office/drawing/2014/main" id="{138D73AE-50DD-AB47-BF10-204904E0E91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8855" t="14563" r="5845" b="13146"/>
          <a:stretch>
            <a:fillRect/>
          </a:stretch>
        </p:blipFill>
        <p:spPr>
          <a:xfrm>
            <a:off x="5957859" y="3721549"/>
            <a:ext cx="1652747" cy="9916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C380F5-E2FC-884C-9CBA-1CCB1B9485F0}"/>
              </a:ext>
            </a:extLst>
          </p:cNvPr>
          <p:cNvCxnSpPr>
            <a:cxnSpLocks/>
          </p:cNvCxnSpPr>
          <p:nvPr/>
        </p:nvCxnSpPr>
        <p:spPr>
          <a:xfrm>
            <a:off x="6806310" y="3867137"/>
            <a:ext cx="0" cy="46375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45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82070-EF5E-1D42-9D49-72D7764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4B257-2262-3641-8ED2-5B171835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D3DF-8D47-1646-9882-29ADF747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B6B6CD-DA69-7D4A-A6AC-B29F6FB5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102" y="683023"/>
            <a:ext cx="7726363" cy="1290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Les conditions d’appui des structures sont-elles:</a:t>
            </a:r>
          </a:p>
          <a:p>
            <a:pPr lvl="1"/>
            <a:r>
              <a:rPr lang="fr-CH" dirty="0"/>
              <a:t>isostatique (I)</a:t>
            </a:r>
          </a:p>
          <a:p>
            <a:pPr lvl="1"/>
            <a:r>
              <a:rPr lang="fr-CH" dirty="0"/>
              <a:t>hyperstatique (H)</a:t>
            </a:r>
          </a:p>
          <a:p>
            <a:pPr lvl="1"/>
            <a:r>
              <a:rPr lang="fr-CH" dirty="0"/>
              <a:t>forment un mécanisme (M)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24F9D-EB82-4A4D-A4A8-E726489DE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2" y="2568592"/>
            <a:ext cx="6738127" cy="16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C77712-668A-E24E-B088-493C07C23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r>
              <a:rPr lang="fr-CH" b="1" dirty="0"/>
              <a:t>Organes de liaison: </a:t>
            </a:r>
            <a:r>
              <a:rPr lang="fr-CH" dirty="0"/>
              <a:t>Dispositifs semblables aux appuis qui relient deux éléments structuraux (appui: un élément structural avec la fondation) Les organes de liaison </a:t>
            </a:r>
            <a:r>
              <a:rPr lang="fr-CH" b="1" dirty="0"/>
              <a:t>bloquent certains degrés de liberté d’un élément par rapport à l’autre</a:t>
            </a:r>
            <a:endParaRPr lang="fr-CH" dirty="0"/>
          </a:p>
          <a:p>
            <a:r>
              <a:rPr lang="fr-CH" b="1" dirty="0"/>
              <a:t>Structures composées: </a:t>
            </a:r>
            <a:r>
              <a:rPr lang="fr-CH" dirty="0"/>
              <a:t>Un ensemble d’éléments structuraux assemblés par des organes de liaison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9E339C-9316-6249-B665-1D4A0DCC7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Organes de liaison et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304A-3CDF-B842-A0A3-A0D38D7F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68065-39FF-AA41-A7A0-9998F462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B207-E8AB-D340-8E76-8C2DC4E0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 descr="Fig_6_1.jpg">
            <a:extLst>
              <a:ext uri="{FF2B5EF4-FFF2-40B4-BE49-F238E27FC236}">
                <a16:creationId xmlns:a16="http://schemas.microsoft.com/office/drawing/2014/main" id="{A8BF03ED-8FA8-BE4A-8A0D-9DE5F35F84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4466" r="42187" b="17004"/>
          <a:stretch/>
        </p:blipFill>
        <p:spPr>
          <a:xfrm>
            <a:off x="1928812" y="2640722"/>
            <a:ext cx="5286375" cy="19442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1C2BE0-5FBA-CD4F-AC0E-142BC893752C}"/>
              </a:ext>
            </a:extLst>
          </p:cNvPr>
          <p:cNvSpPr/>
          <p:nvPr/>
        </p:nvSpPr>
        <p:spPr>
          <a:xfrm>
            <a:off x="3331114" y="4584938"/>
            <a:ext cx="2481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400" i="1" dirty="0">
                <a:latin typeface="Arial" pitchFamily="34" charset="0"/>
                <a:cs typeface="Arial" pitchFamily="34" charset="0"/>
              </a:rPr>
              <a:t>a: appui, b: organe de liaison</a:t>
            </a:r>
          </a:p>
        </p:txBody>
      </p:sp>
    </p:spTree>
    <p:extLst>
      <p:ext uri="{BB962C8B-B14F-4D97-AF65-F5344CB8AC3E}">
        <p14:creationId xmlns:p14="http://schemas.microsoft.com/office/powerpoint/2010/main" val="309709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B552E-A05C-1643-99A4-C920CA5C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261978"/>
            <a:ext cx="7726363" cy="688482"/>
          </a:xfrm>
        </p:spPr>
        <p:txBody>
          <a:bodyPr/>
          <a:lstStyle/>
          <a:p>
            <a:pPr marL="0" indent="0">
              <a:buNone/>
            </a:pPr>
            <a:r>
              <a:rPr lang="fr-CH" b="1" dirty="0"/>
              <a:t>L’articulation est l’organe de liaison le plus usuel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EC3D8-3C40-CC4D-87C5-06C14F3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d’organes de liaison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FA1E0-67A3-B748-9304-DAF2B53A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B9AFA-0FA9-8143-ADA8-498BF035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7CEA-E9FB-9C4B-AD26-FB54B944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7D84C04-5926-C045-8C9B-CE30F7B6F5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7725687"/>
                  </p:ext>
                </p:extLst>
              </p:nvPr>
            </p:nvGraphicFramePr>
            <p:xfrm>
              <a:off x="537030" y="807103"/>
              <a:ext cx="8244113" cy="30065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9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3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306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734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389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5072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 axiale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19187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451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6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6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fr-CH" sz="1600" i="1" dirty="0">
                                    <a:latin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2878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CH" sz="1600" i="1" baseline="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160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CH" sz="1600" i="1" baseline="-25000" dirty="0" smtClean="0">
                                    <a:latin typeface="Cambria Math" panose="02040503050406030204" pitchFamily="18" charset="0"/>
                                  </a:rPr>
                                  <m:t>𝐴𝑧</m:t>
                                </m:r>
                                <m:r>
                                  <a:rPr lang="fr-CH" sz="1600" i="1" dirty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de-CH" sz="1600" i="1" baseline="0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e-DE" sz="1600" i="1" baseline="-250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7D84C04-5926-C045-8C9B-CE30F7B6F52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67725687"/>
                  </p:ext>
                </p:extLst>
              </p:nvPr>
            </p:nvGraphicFramePr>
            <p:xfrm>
              <a:off x="537030" y="807103"/>
              <a:ext cx="8244113" cy="30065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049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43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56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3068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734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5389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85072">
                    <a:tc rowSpan="2"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endParaRPr lang="fr-CH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algn="ctr" defTabSz="685800" rtl="0" eaLnBrk="1" latinLnBrk="0" hangingPunct="1"/>
                          <a:r>
                            <a:rPr lang="fr-CH" sz="16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Articulation axiale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19187">
                    <a:tc vMerge="1">
                      <a:txBody>
                        <a:bodyPr/>
                        <a:lstStyle/>
                        <a:p>
                          <a:endParaRPr lang="fr-CH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451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cinématique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9118" t="-345455" r="-5897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10" t="-345455" r="-3831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410" t="-345455" r="-2831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3514" t="-345455" r="-2175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4918" t="-345455" r="-16393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576" t="-345455" r="-101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2878">
                    <a:tc>
                      <a:txBody>
                        <a:bodyPr/>
                        <a:lstStyle/>
                        <a:p>
                          <a:r>
                            <a:rPr lang="fr-CH" dirty="0"/>
                            <a:t>Grandeur statique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9118" t="-455814" r="-589706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410" t="-455814" r="-38313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410" t="-455814" r="-283133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63514" t="-455814" r="-217568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4918" t="-455814" r="-163934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576" t="-455814" r="-1010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7AAD34-AEC7-C545-9D22-EC080F18F648}"/>
              </a:ext>
            </a:extLst>
          </p:cNvPr>
          <p:cNvGrpSpPr/>
          <p:nvPr/>
        </p:nvGrpSpPr>
        <p:grpSpPr>
          <a:xfrm>
            <a:off x="900053" y="1337316"/>
            <a:ext cx="1430758" cy="823986"/>
            <a:chOff x="536841" y="1582154"/>
            <a:chExt cx="1592239" cy="91580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DBB80B-1F0B-BA4C-A7A0-E74CC9114616}"/>
                </a:ext>
              </a:extLst>
            </p:cNvPr>
            <p:cNvCxnSpPr/>
            <p:nvPr/>
          </p:nvCxnSpPr>
          <p:spPr>
            <a:xfrm>
              <a:off x="1189882" y="2176880"/>
              <a:ext cx="446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C9AAA6-1199-714E-9C2B-13B8A439E20A}"/>
                </a:ext>
              </a:extLst>
            </p:cNvPr>
            <p:cNvCxnSpPr/>
            <p:nvPr/>
          </p:nvCxnSpPr>
          <p:spPr>
            <a:xfrm flipH="1" flipV="1">
              <a:off x="1189882" y="1846434"/>
              <a:ext cx="5778" cy="3352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3B7FD-017A-684C-8A60-6CBD6AE1E04D}"/>
                </a:ext>
              </a:extLst>
            </p:cNvPr>
            <p:cNvSpPr txBox="1"/>
            <p:nvPr/>
          </p:nvSpPr>
          <p:spPr>
            <a:xfrm>
              <a:off x="1465116" y="2128624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u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22E1E9-6EAB-6F4B-8D51-38F0D422E8A9}"/>
                </a:ext>
              </a:extLst>
            </p:cNvPr>
            <p:cNvSpPr txBox="1"/>
            <p:nvPr/>
          </p:nvSpPr>
          <p:spPr>
            <a:xfrm>
              <a:off x="1184913" y="1582154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latin typeface="Times New Roman" pitchFamily="18" charset="0"/>
                  <a:cs typeface="Times New Roman" pitchFamily="18" charset="0"/>
                </a:rPr>
                <a:t>y 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v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3A20CCE-88A9-3C47-9834-46846FF4222B}"/>
                </a:ext>
              </a:extLst>
            </p:cNvPr>
            <p:cNvSpPr/>
            <p:nvPr/>
          </p:nvSpPr>
          <p:spPr>
            <a:xfrm rot="-1800000">
              <a:off x="1040897" y="1942194"/>
              <a:ext cx="405565" cy="504056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chemeClr val="tx1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770A0-32B5-E348-A0D7-2002E50E1A40}"/>
                </a:ext>
              </a:extLst>
            </p:cNvPr>
            <p:cNvSpPr txBox="1"/>
            <p:nvPr/>
          </p:nvSpPr>
          <p:spPr>
            <a:xfrm>
              <a:off x="536841" y="2014202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fr-CH" i="1" dirty="0" err="1"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5" name="Picture 14" descr="Fig_6_2.jpg">
            <a:extLst>
              <a:ext uri="{FF2B5EF4-FFF2-40B4-BE49-F238E27FC236}">
                <a16:creationId xmlns:a16="http://schemas.microsoft.com/office/drawing/2014/main" id="{84C1BF08-FE3A-7D45-A1B9-CD3A21BB35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4421" t="11848" r="1593" b="2519"/>
          <a:stretch>
            <a:fillRect/>
          </a:stretch>
        </p:blipFill>
        <p:spPr>
          <a:xfrm>
            <a:off x="3316543" y="1320169"/>
            <a:ext cx="2132707" cy="1368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FF6750-BCBE-914F-A6F4-B5A6E6883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25" y="1626321"/>
            <a:ext cx="1687834" cy="762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B170D-E7F1-0147-8726-6B91B38BC8C4}"/>
              </a:ext>
            </a:extLst>
          </p:cNvPr>
          <p:cNvSpPr txBox="1"/>
          <p:nvPr/>
        </p:nvSpPr>
        <p:spPr>
          <a:xfrm>
            <a:off x="6542086" y="183833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Symbol" pitchFamily="18" charset="2"/>
              </a:rPr>
              <a:t>W</a:t>
            </a:r>
            <a:r>
              <a:rPr lang="fr-CH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7EE65-EC22-3946-9081-7BA2D73C4ED9}"/>
              </a:ext>
            </a:extLst>
          </p:cNvPr>
          <p:cNvSpPr txBox="1"/>
          <p:nvPr/>
        </p:nvSpPr>
        <p:spPr>
          <a:xfrm>
            <a:off x="7728581" y="183833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Symbol" pitchFamily="18" charset="2"/>
              </a:rPr>
              <a:t>W</a:t>
            </a:r>
            <a:r>
              <a:rPr lang="fr-CH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454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96" y="1450081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Quels sont les différents types d’appuis et les composantes qu’ils reprennent</a:t>
            </a:r>
          </a:p>
          <a:p>
            <a:r>
              <a:rPr lang="fr-FR" dirty="0"/>
              <a:t>Distinguer si un système simple ou composé est isostatique, hyperstatique ou un mécanisme</a:t>
            </a:r>
          </a:p>
          <a:p>
            <a:r>
              <a:rPr lang="fr-FR" dirty="0"/>
              <a:t>Calculer les forces de liaison à une articulation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554D38-C398-1F4A-A844-1C00A8F8C808}"/>
              </a:ext>
            </a:extLst>
          </p:cNvPr>
          <p:cNvGrpSpPr/>
          <p:nvPr/>
        </p:nvGrpSpPr>
        <p:grpSpPr>
          <a:xfrm>
            <a:off x="4962741" y="3747714"/>
            <a:ext cx="3825816" cy="533373"/>
            <a:chOff x="932451" y="1768158"/>
            <a:chExt cx="3883300" cy="541387"/>
          </a:xfrm>
        </p:grpSpPr>
        <p:sp>
          <p:nvSpPr>
            <p:cNvPr id="8" name="Isosceles Triangle 9">
              <a:extLst>
                <a:ext uri="{FF2B5EF4-FFF2-40B4-BE49-F238E27FC236}">
                  <a16:creationId xmlns:a16="http://schemas.microsoft.com/office/drawing/2014/main" id="{B7385D1C-7861-474C-B298-21C8E7B7CC2E}"/>
                </a:ext>
              </a:extLst>
            </p:cNvPr>
            <p:cNvSpPr/>
            <p:nvPr/>
          </p:nvSpPr>
          <p:spPr>
            <a:xfrm>
              <a:off x="4472849" y="2064895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06DAC2-26A8-E745-A666-404830117AA4}"/>
                </a:ext>
              </a:extLst>
            </p:cNvPr>
            <p:cNvCxnSpPr/>
            <p:nvPr/>
          </p:nvCxnSpPr>
          <p:spPr>
            <a:xfrm>
              <a:off x="4358548" y="230827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881902-4176-9147-B6C0-178F063249EC}"/>
                </a:ext>
              </a:extLst>
            </p:cNvPr>
            <p:cNvSpPr/>
            <p:nvPr/>
          </p:nvSpPr>
          <p:spPr>
            <a:xfrm>
              <a:off x="4520780" y="222698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0426CE-6FB7-7643-9749-66030240DFF9}"/>
                </a:ext>
              </a:extLst>
            </p:cNvPr>
            <p:cNvSpPr/>
            <p:nvPr/>
          </p:nvSpPr>
          <p:spPr>
            <a:xfrm>
              <a:off x="4620533" y="223241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D0224E-2F7B-1B45-9791-4776D527FAA0}"/>
                </a:ext>
              </a:extLst>
            </p:cNvPr>
            <p:cNvSpPr/>
            <p:nvPr/>
          </p:nvSpPr>
          <p:spPr>
            <a:xfrm>
              <a:off x="972519" y="1999069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6B6462-BB24-3943-9782-F7717BDAD8B1}"/>
                </a:ext>
              </a:extLst>
            </p:cNvPr>
            <p:cNvCxnSpPr/>
            <p:nvPr/>
          </p:nvCxnSpPr>
          <p:spPr>
            <a:xfrm>
              <a:off x="932451" y="1768158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20">
              <a:extLst>
                <a:ext uri="{FF2B5EF4-FFF2-40B4-BE49-F238E27FC236}">
                  <a16:creationId xmlns:a16="http://schemas.microsoft.com/office/drawing/2014/main" id="{34EFCF75-48E2-6246-8965-4B9A979163B9}"/>
                </a:ext>
              </a:extLst>
            </p:cNvPr>
            <p:cNvSpPr/>
            <p:nvPr/>
          </p:nvSpPr>
          <p:spPr>
            <a:xfrm>
              <a:off x="3347864" y="206084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373CDF-034F-A24F-BA01-BCEF67638738}"/>
                </a:ext>
              </a:extLst>
            </p:cNvPr>
            <p:cNvCxnSpPr/>
            <p:nvPr/>
          </p:nvCxnSpPr>
          <p:spPr>
            <a:xfrm>
              <a:off x="3233563" y="23042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23FEAB-E04A-DD4F-863E-C3F38D72C5F0}"/>
                </a:ext>
              </a:extLst>
            </p:cNvPr>
            <p:cNvSpPr/>
            <p:nvPr/>
          </p:nvSpPr>
          <p:spPr>
            <a:xfrm>
              <a:off x="3395795" y="222294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DF2AEC-EA1F-2741-B77B-0778CEF921D3}"/>
                </a:ext>
              </a:extLst>
            </p:cNvPr>
            <p:cNvSpPr/>
            <p:nvPr/>
          </p:nvSpPr>
          <p:spPr>
            <a:xfrm>
              <a:off x="3495548" y="222836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Isosceles Triangle 24">
              <a:extLst>
                <a:ext uri="{FF2B5EF4-FFF2-40B4-BE49-F238E27FC236}">
                  <a16:creationId xmlns:a16="http://schemas.microsoft.com/office/drawing/2014/main" id="{A3373820-1C7E-EB4F-B7E1-077CE236FB47}"/>
                </a:ext>
              </a:extLst>
            </p:cNvPr>
            <p:cNvSpPr/>
            <p:nvPr/>
          </p:nvSpPr>
          <p:spPr>
            <a:xfrm>
              <a:off x="1557024" y="205434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558296-F5B6-694D-BC63-7624BD87245D}"/>
                </a:ext>
              </a:extLst>
            </p:cNvPr>
            <p:cNvCxnSpPr/>
            <p:nvPr/>
          </p:nvCxnSpPr>
          <p:spPr>
            <a:xfrm>
              <a:off x="1442723" y="229772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42AD3-0DE8-BF43-8D32-EC1FCD7F6A4C}"/>
                </a:ext>
              </a:extLst>
            </p:cNvPr>
            <p:cNvSpPr/>
            <p:nvPr/>
          </p:nvSpPr>
          <p:spPr>
            <a:xfrm>
              <a:off x="1604955" y="22164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5A1B8F-40DD-D046-8000-838C539DF1D3}"/>
                </a:ext>
              </a:extLst>
            </p:cNvPr>
            <p:cNvSpPr/>
            <p:nvPr/>
          </p:nvSpPr>
          <p:spPr>
            <a:xfrm>
              <a:off x="1704708" y="222186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D3B3F64-D806-E442-A31C-FFDF5D4945BB}"/>
                </a:ext>
              </a:extLst>
            </p:cNvPr>
            <p:cNvSpPr/>
            <p:nvPr/>
          </p:nvSpPr>
          <p:spPr>
            <a:xfrm>
              <a:off x="2142704" y="19888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C0FCA6-A4A2-5941-A529-ADD1B45174F5}"/>
                </a:ext>
              </a:extLst>
            </p:cNvPr>
            <p:cNvSpPr/>
            <p:nvPr/>
          </p:nvSpPr>
          <p:spPr>
            <a:xfrm>
              <a:off x="2646779" y="19849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462607-D392-9C46-B5B2-F0631306E390}"/>
                </a:ext>
              </a:extLst>
            </p:cNvPr>
            <p:cNvSpPr/>
            <p:nvPr/>
          </p:nvSpPr>
          <p:spPr>
            <a:xfrm>
              <a:off x="3088334" y="198885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304C3-94C2-0743-B65B-8482E933729E}"/>
              </a:ext>
            </a:extLst>
          </p:cNvPr>
          <p:cNvGrpSpPr/>
          <p:nvPr/>
        </p:nvGrpSpPr>
        <p:grpSpPr>
          <a:xfrm>
            <a:off x="4963824" y="4371367"/>
            <a:ext cx="3825816" cy="533373"/>
            <a:chOff x="937883" y="3904740"/>
            <a:chExt cx="3883300" cy="541387"/>
          </a:xfrm>
        </p:grpSpPr>
        <p:sp>
          <p:nvSpPr>
            <p:cNvPr id="26" name="Isosceles Triangle 48">
              <a:extLst>
                <a:ext uri="{FF2B5EF4-FFF2-40B4-BE49-F238E27FC236}">
                  <a16:creationId xmlns:a16="http://schemas.microsoft.com/office/drawing/2014/main" id="{CD92BFA1-BAF9-D44C-BE0C-2D7C6405F803}"/>
                </a:ext>
              </a:extLst>
            </p:cNvPr>
            <p:cNvSpPr/>
            <p:nvPr/>
          </p:nvSpPr>
          <p:spPr>
            <a:xfrm>
              <a:off x="4478281" y="420147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1D6AC8-EC23-944C-BB8B-EB14CDAF272F}"/>
                </a:ext>
              </a:extLst>
            </p:cNvPr>
            <p:cNvCxnSpPr/>
            <p:nvPr/>
          </p:nvCxnSpPr>
          <p:spPr>
            <a:xfrm>
              <a:off x="4363980" y="444485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BC8E31-B11E-5945-BAD5-30AF97DF24EF}"/>
                </a:ext>
              </a:extLst>
            </p:cNvPr>
            <p:cNvSpPr/>
            <p:nvPr/>
          </p:nvSpPr>
          <p:spPr>
            <a:xfrm>
              <a:off x="4526212" y="436356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E12D9B-683B-3045-99B0-F0A2E983E3B6}"/>
                </a:ext>
              </a:extLst>
            </p:cNvPr>
            <p:cNvSpPr/>
            <p:nvPr/>
          </p:nvSpPr>
          <p:spPr>
            <a:xfrm>
              <a:off x="4625965" y="436899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143E9-C106-A948-8E2E-DD0AE515417E}"/>
                </a:ext>
              </a:extLst>
            </p:cNvPr>
            <p:cNvSpPr/>
            <p:nvPr/>
          </p:nvSpPr>
          <p:spPr>
            <a:xfrm>
              <a:off x="977951" y="4135651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FD998C-BF88-A54B-9DBB-E82BE9F7ADC4}"/>
                </a:ext>
              </a:extLst>
            </p:cNvPr>
            <p:cNvCxnSpPr/>
            <p:nvPr/>
          </p:nvCxnSpPr>
          <p:spPr>
            <a:xfrm>
              <a:off x="937883" y="3904740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54">
              <a:extLst>
                <a:ext uri="{FF2B5EF4-FFF2-40B4-BE49-F238E27FC236}">
                  <a16:creationId xmlns:a16="http://schemas.microsoft.com/office/drawing/2014/main" id="{3155F5D7-77B9-1641-BE30-6BBB74F773D0}"/>
                </a:ext>
              </a:extLst>
            </p:cNvPr>
            <p:cNvSpPr/>
            <p:nvPr/>
          </p:nvSpPr>
          <p:spPr>
            <a:xfrm>
              <a:off x="3353296" y="4197430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86568A-7577-8040-A1D1-32E8D9AF829C}"/>
                </a:ext>
              </a:extLst>
            </p:cNvPr>
            <p:cNvCxnSpPr/>
            <p:nvPr/>
          </p:nvCxnSpPr>
          <p:spPr>
            <a:xfrm>
              <a:off x="3238995" y="444081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F5F973-4398-CD4F-9E97-6657DE05552A}"/>
                </a:ext>
              </a:extLst>
            </p:cNvPr>
            <p:cNvSpPr/>
            <p:nvPr/>
          </p:nvSpPr>
          <p:spPr>
            <a:xfrm>
              <a:off x="3401227" y="435952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3A7AC9-3C99-B04F-89EA-919CA8671165}"/>
                </a:ext>
              </a:extLst>
            </p:cNvPr>
            <p:cNvSpPr/>
            <p:nvPr/>
          </p:nvSpPr>
          <p:spPr>
            <a:xfrm>
              <a:off x="3500980" y="4364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Isosceles Triangle 58">
              <a:extLst>
                <a:ext uri="{FF2B5EF4-FFF2-40B4-BE49-F238E27FC236}">
                  <a16:creationId xmlns:a16="http://schemas.microsoft.com/office/drawing/2014/main" id="{9BAAC43A-AFF7-9F43-A14E-04BACB319871}"/>
                </a:ext>
              </a:extLst>
            </p:cNvPr>
            <p:cNvSpPr/>
            <p:nvPr/>
          </p:nvSpPr>
          <p:spPr>
            <a:xfrm>
              <a:off x="1562456" y="419092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161467-488E-C043-88B5-FE9C20DCC5AD}"/>
                </a:ext>
              </a:extLst>
            </p:cNvPr>
            <p:cNvCxnSpPr/>
            <p:nvPr/>
          </p:nvCxnSpPr>
          <p:spPr>
            <a:xfrm>
              <a:off x="1448155" y="443430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7BB0B9-86A2-6E42-BE74-D7D4496E32E0}"/>
                </a:ext>
              </a:extLst>
            </p:cNvPr>
            <p:cNvSpPr/>
            <p:nvPr/>
          </p:nvSpPr>
          <p:spPr>
            <a:xfrm>
              <a:off x="1610387" y="435302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A2E4A-2259-CF4F-8CA4-2FF7479DFC8E}"/>
                </a:ext>
              </a:extLst>
            </p:cNvPr>
            <p:cNvSpPr/>
            <p:nvPr/>
          </p:nvSpPr>
          <p:spPr>
            <a:xfrm>
              <a:off x="1710140" y="435844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EAB1EC-EF5D-B041-B94C-ED95AE53DE98}"/>
                </a:ext>
              </a:extLst>
            </p:cNvPr>
            <p:cNvSpPr/>
            <p:nvPr/>
          </p:nvSpPr>
          <p:spPr>
            <a:xfrm>
              <a:off x="1331640" y="41254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8240B2-B977-4343-8797-CC710B3C6F62}"/>
                </a:ext>
              </a:extLst>
            </p:cNvPr>
            <p:cNvSpPr/>
            <p:nvPr/>
          </p:nvSpPr>
          <p:spPr>
            <a:xfrm>
              <a:off x="2652211" y="41215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CDA907-A121-B44D-9196-032F17289111}"/>
                </a:ext>
              </a:extLst>
            </p:cNvPr>
            <p:cNvSpPr/>
            <p:nvPr/>
          </p:nvSpPr>
          <p:spPr>
            <a:xfrm>
              <a:off x="3093766" y="4125437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"/>
          <a:srcRect l="69048" t="55780"/>
          <a:stretch/>
        </p:blipFill>
        <p:spPr>
          <a:xfrm>
            <a:off x="904875" y="4249477"/>
            <a:ext cx="2498355" cy="48256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6061904" y="344763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Aujourd’hui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683173" y="3969947"/>
            <a:ext cx="11657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Semaine</a:t>
            </a:r>
            <a:r>
              <a:rPr lang="en-US" dirty="0"/>
              <a:t> 1-3</a:t>
            </a:r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9C9FC3-1435-2B43-8820-9DDE73F4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 numCol="2"/>
          <a:lstStyle/>
          <a:p>
            <a:r>
              <a:rPr lang="fr-FR" dirty="0"/>
              <a:t>Articulation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Joint Gerber (considéré comme une articulation)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51AA99-2005-8345-AB1A-20F63A1B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d’articulations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1791A-DFE2-E14D-B3FA-F41AA778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9CF9D-587B-5E4A-9400-DC237228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1B43F-8CA7-554F-A107-D1826160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3F4ED4-6A32-6640-AA9E-F7E181542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15" t="30155" r="38221" b="53206"/>
          <a:stretch/>
        </p:blipFill>
        <p:spPr bwMode="auto">
          <a:xfrm>
            <a:off x="4879979" y="2126999"/>
            <a:ext cx="3634705" cy="21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ACCFF4-0FEF-B04D-9E9B-4F5E81D5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97" y="2126999"/>
            <a:ext cx="3238504" cy="215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09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899EA-A833-7E43-8121-B45EE6547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815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Méthode de résolution: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CH" dirty="0"/>
              <a:t>Couper et disloquer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CH" dirty="0">
                <a:sym typeface="Wingdings" pitchFamily="2" charset="2"/>
              </a:rPr>
              <a:t>Aux </a:t>
            </a:r>
            <a:r>
              <a:rPr lang="fr-CH" dirty="0"/>
              <a:t>coupes: </a:t>
            </a:r>
            <a:r>
              <a:rPr lang="fr-CH" dirty="0">
                <a:sym typeface="Wingdings" pitchFamily="2" charset="2"/>
              </a:rPr>
              <a:t>pour chaque liaison coupée on doit introduire une force/un moment</a:t>
            </a:r>
          </a:p>
          <a:p>
            <a:pPr marL="685800" lvl="1" indent="-342900">
              <a:buFont typeface="+mj-lt"/>
              <a:buAutoNum type="arabicPeriod"/>
            </a:pPr>
            <a:r>
              <a:rPr lang="de-CH" dirty="0" err="1"/>
              <a:t>Pour</a:t>
            </a:r>
            <a:r>
              <a:rPr lang="de-CH" dirty="0"/>
              <a:t> </a:t>
            </a:r>
            <a:r>
              <a:rPr lang="de-CH" dirty="0" err="1"/>
              <a:t>calculer</a:t>
            </a:r>
            <a:r>
              <a:rPr lang="de-CH" dirty="0"/>
              <a:t> les </a:t>
            </a:r>
            <a:r>
              <a:rPr lang="de-CH" dirty="0" err="1"/>
              <a:t>forces</a:t>
            </a:r>
            <a:r>
              <a:rPr lang="de-CH" dirty="0"/>
              <a:t> de </a:t>
            </a:r>
            <a:r>
              <a:rPr lang="de-CH" dirty="0" err="1"/>
              <a:t>liaison</a:t>
            </a:r>
            <a:r>
              <a:rPr lang="de-CH" dirty="0"/>
              <a:t>, on </a:t>
            </a:r>
            <a:r>
              <a:rPr lang="de-CH" dirty="0" err="1"/>
              <a:t>formule</a:t>
            </a:r>
            <a:r>
              <a:rPr lang="de-CH" dirty="0"/>
              <a:t> </a:t>
            </a:r>
            <a:r>
              <a:rPr lang="de-CH" dirty="0" err="1"/>
              <a:t>l‘équilibre</a:t>
            </a:r>
            <a:r>
              <a:rPr lang="de-CH" dirty="0"/>
              <a:t> de </a:t>
            </a:r>
            <a:r>
              <a:rPr lang="de-CH" dirty="0">
                <a:latin typeface="Symbol" pitchFamily="18" charset="2"/>
              </a:rPr>
              <a:t>W</a:t>
            </a:r>
            <a:r>
              <a:rPr lang="de-CH" baseline="-25000" dirty="0"/>
              <a:t>1</a:t>
            </a:r>
            <a:r>
              <a:rPr lang="de-CH" dirty="0"/>
              <a:t> </a:t>
            </a:r>
            <a:r>
              <a:rPr lang="de-CH" dirty="0" err="1"/>
              <a:t>ou</a:t>
            </a:r>
            <a:r>
              <a:rPr lang="de-CH" dirty="0"/>
              <a:t> de </a:t>
            </a:r>
            <a:r>
              <a:rPr lang="de-CH" dirty="0">
                <a:latin typeface="Symbol" pitchFamily="18" charset="2"/>
              </a:rPr>
              <a:t>W</a:t>
            </a:r>
            <a:r>
              <a:rPr lang="de-CH" baseline="-25000" dirty="0"/>
              <a:t>2</a:t>
            </a:r>
            <a:endParaRPr lang="de-CH" dirty="0"/>
          </a:p>
          <a:p>
            <a:pPr marL="0" indent="0">
              <a:buNone/>
            </a:pPr>
            <a:r>
              <a:rPr lang="de-CH" dirty="0">
                <a:sym typeface="Wingdings" pitchFamily="2" charset="2"/>
              </a:rPr>
              <a:t> </a:t>
            </a:r>
            <a:r>
              <a:rPr lang="de-CH" dirty="0" err="1">
                <a:sym typeface="Wingdings" pitchFamily="2" charset="2"/>
              </a:rPr>
              <a:t>Exactement</a:t>
            </a:r>
            <a:r>
              <a:rPr lang="de-CH" dirty="0">
                <a:sym typeface="Wingdings" pitchFamily="2" charset="2"/>
              </a:rPr>
              <a:t> la </a:t>
            </a:r>
            <a:r>
              <a:rPr lang="de-CH" dirty="0" err="1">
                <a:sym typeface="Wingdings" pitchFamily="2" charset="2"/>
              </a:rPr>
              <a:t>même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procedure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que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pour</a:t>
            </a:r>
            <a:r>
              <a:rPr lang="de-CH" dirty="0">
                <a:sym typeface="Wingdings" pitchFamily="2" charset="2"/>
              </a:rPr>
              <a:t> les </a:t>
            </a:r>
            <a:r>
              <a:rPr lang="de-CH" dirty="0" err="1">
                <a:sym typeface="Wingdings" pitchFamily="2" charset="2"/>
              </a:rPr>
              <a:t>forces</a:t>
            </a:r>
            <a:r>
              <a:rPr lang="de-CH" dirty="0">
                <a:sym typeface="Wingdings" pitchFamily="2" charset="2"/>
              </a:rPr>
              <a:t> internes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F79E3-C3DD-E24E-896E-909FFD45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Calculer les forces de liaison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B573-A223-1445-AA00-A740C1AC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F47DA-2BB8-2645-BBD4-9BC8867A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8D87-424A-7643-ABFA-1C91AEDD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Picture 6" descr="Fig_6_4.jpg">
            <a:extLst>
              <a:ext uri="{FF2B5EF4-FFF2-40B4-BE49-F238E27FC236}">
                <a16:creationId xmlns:a16="http://schemas.microsoft.com/office/drawing/2014/main" id="{E91D7536-BCAC-C44C-9DA3-53E650F5AA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7083"/>
          <a:stretch>
            <a:fillRect/>
          </a:stretch>
        </p:blipFill>
        <p:spPr>
          <a:xfrm>
            <a:off x="1615432" y="2783294"/>
            <a:ext cx="5918742" cy="22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2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F9FFA3-DAD5-8A4C-99C7-23213450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>
            <a:normAutofit/>
          </a:bodyPr>
          <a:lstStyle/>
          <a:p>
            <a:r>
              <a:rPr lang="fr-FR" sz="1600" dirty="0"/>
              <a:t>Montrer que le système est isostatique</a:t>
            </a:r>
          </a:p>
          <a:p>
            <a:r>
              <a:rPr lang="fr-FR" sz="1600" dirty="0"/>
              <a:t>Calculer les forces de réaction et de liaison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23AFF-5012-9841-88D6-2807267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F7D6F-3FDE-4E44-99E2-7FB4187CD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90D3-1CEB-FA4C-84DD-6B4834C6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1B32A-6D73-9144-B7E3-69756E52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306B956A-7E04-4D4A-A1F2-10CC46F582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89" y="1563688"/>
            <a:ext cx="3616867" cy="12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31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0E5384-BB44-E347-AC40-BE4F485D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98F727-417D-244A-B9D8-C90E75B1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7D10-415D-DD4C-BDC7-DE92B0BB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13C84-A433-664A-97D9-A29D1578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B0F5-D39A-D144-9006-45664E1A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15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3C5B2A-6BC3-5940-AF61-49AF265F1E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649944"/>
                <a:ext cx="7726363" cy="3386772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La structure est isostatique dans ses appuis et liaisons si les réactions d’appui et les forces de liaison peuvent être calculées par les seules équations d’équilibre. </a:t>
                </a:r>
              </a:p>
              <a:p>
                <a:r>
                  <a:rPr lang="fr-FR" sz="1600" dirty="0"/>
                  <a:t>Critères mathématiques: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isostatiques dans ses appuis et liaisons si 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hyperstatique dans ses appuis et liaisons si 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CH" sz="1400" dirty="0"/>
                  <a:t>La structure est un mécanisme si			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CH" sz="1400" dirty="0"/>
              </a:p>
              <a:p>
                <a:r>
                  <a:rPr lang="fr-CH" sz="1600" b="1" dirty="0"/>
                  <a:t>Attention: Les critères 1 et 2 ne sont pas suffisants. On doit aussi contrôler que la structure ne forme pas un mécanisme.</a:t>
                </a:r>
              </a:p>
              <a:p>
                <a:endParaRPr lang="fr-CH" sz="1600" dirty="0"/>
              </a:p>
              <a:p>
                <a:pPr lvl="1"/>
                <a:endParaRPr lang="fr-FR" sz="1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3C5B2A-6BC3-5940-AF61-49AF265F1E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649944"/>
                <a:ext cx="7726363" cy="3386772"/>
              </a:xfrm>
              <a:blipFill>
                <a:blip r:embed="rId2"/>
                <a:stretch>
                  <a:fillRect t="-1119" r="-11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C4A10D0-503F-E84B-A387-73E4AF5D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appuis et liaisons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C24E3-FABA-CC41-927B-0DC9DA8C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24A59-616D-5147-A977-65430FD7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300B-703C-B641-B51F-F66C60B9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574595-ED1C-CE43-B513-0E7A33A10F4F}"/>
              </a:ext>
            </a:extLst>
          </p:cNvPr>
          <p:cNvGrpSpPr/>
          <p:nvPr/>
        </p:nvGrpSpPr>
        <p:grpSpPr>
          <a:xfrm>
            <a:off x="2452130" y="667408"/>
            <a:ext cx="4239739" cy="1849312"/>
            <a:chOff x="2348085" y="824618"/>
            <a:chExt cx="4239739" cy="18493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DE5F0-6117-1640-89E7-33F982E68941}"/>
                </a:ext>
              </a:extLst>
            </p:cNvPr>
            <p:cNvSpPr txBox="1"/>
            <p:nvPr/>
          </p:nvSpPr>
          <p:spPr>
            <a:xfrm>
              <a:off x="3599251" y="824618"/>
              <a:ext cx="17427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Arial" pitchFamily="34" charset="0"/>
                  <a:cs typeface="Arial" pitchFamily="34" charset="0"/>
                </a:rPr>
                <a:t>Couper - Disloquer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62220E-540F-FF4B-AEFD-1ADA1A0C10C0}"/>
                </a:ext>
              </a:extLst>
            </p:cNvPr>
            <p:cNvSpPr txBox="1"/>
            <p:nvPr/>
          </p:nvSpPr>
          <p:spPr>
            <a:xfrm>
              <a:off x="2348085" y="1750600"/>
              <a:ext cx="19159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fragments</a:t>
              </a:r>
            </a:p>
            <a:p>
              <a:pPr algn="ctr"/>
              <a:endParaRPr lang="fr-CH" dirty="0"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fr-CH" dirty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e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équations d’équilibre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16C2C5-1D87-B242-9B88-7BFCDC197A8B}"/>
                </a:ext>
              </a:extLst>
            </p:cNvPr>
            <p:cNvSpPr txBox="1"/>
            <p:nvPr/>
          </p:nvSpPr>
          <p:spPr>
            <a:xfrm>
              <a:off x="4902747" y="1876529"/>
              <a:ext cx="168507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réactions d’appuis</a:t>
              </a:r>
            </a:p>
            <a:p>
              <a:pPr algn="ctr"/>
              <a:r>
                <a:rPr lang="fr-CH" i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</a:t>
              </a:r>
              <a:r>
                <a:rPr lang="fr-CH" dirty="0">
                  <a:latin typeface="Arial" pitchFamily="34" charset="0"/>
                  <a:cs typeface="Arial" pitchFamily="34" charset="0"/>
                </a:rPr>
                <a:t> forces de liaison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23A494C-69D2-8C49-9BD5-F70BCA2C83BB}"/>
                </a:ext>
              </a:extLst>
            </p:cNvPr>
            <p:cNvSpPr/>
            <p:nvPr/>
          </p:nvSpPr>
          <p:spPr>
            <a:xfrm>
              <a:off x="3198027" y="2086454"/>
              <a:ext cx="216024" cy="288032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A14BCA1B-47C3-D94B-AAD4-C69A041197D3}"/>
                </a:ext>
              </a:extLst>
            </p:cNvPr>
            <p:cNvSpPr/>
            <p:nvPr/>
          </p:nvSpPr>
          <p:spPr>
            <a:xfrm rot="19800000">
              <a:off x="5317840" y="1199939"/>
              <a:ext cx="216024" cy="5760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2D474169-F153-5A40-A6FA-CE7C3749C436}"/>
                </a:ext>
              </a:extLst>
            </p:cNvPr>
            <p:cNvSpPr/>
            <p:nvPr/>
          </p:nvSpPr>
          <p:spPr>
            <a:xfrm rot="1800000">
              <a:off x="3373624" y="1199939"/>
              <a:ext cx="216024" cy="57606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45675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08196-7FE4-6247-98A4-6AE9E15CB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386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H" sz="2000" dirty="0"/>
              <a:t>Dans le cours Statique I:</a:t>
            </a:r>
          </a:p>
          <a:p>
            <a:pPr>
              <a:spcBef>
                <a:spcPts val="1200"/>
              </a:spcBef>
            </a:pPr>
            <a:r>
              <a:rPr lang="fr-CH" dirty="0"/>
              <a:t>Analyse des structures isostatiques</a:t>
            </a:r>
          </a:p>
          <a:p>
            <a:pPr>
              <a:spcBef>
                <a:spcPts val="1200"/>
              </a:spcBef>
            </a:pPr>
            <a:r>
              <a:rPr lang="fr-CH" dirty="0"/>
              <a:t>Première étape de toutes les analyses: contrôler si les conditions d’appui et liaison sont isostatiques</a:t>
            </a:r>
          </a:p>
          <a:p>
            <a:endParaRPr lang="fr-CH" dirty="0"/>
          </a:p>
          <a:p>
            <a:pPr marL="0" indent="0">
              <a:buNone/>
            </a:pPr>
            <a:r>
              <a:rPr lang="fr-CH" sz="2000" dirty="0"/>
              <a:t>Deux étapes pour déterminer l’</a:t>
            </a:r>
            <a:r>
              <a:rPr lang="fr-CH" sz="2000" dirty="0" err="1"/>
              <a:t>isostaticité</a:t>
            </a:r>
            <a:endParaRPr lang="fr-CH" sz="2000" dirty="0"/>
          </a:p>
          <a:p>
            <a:pPr>
              <a:spcBef>
                <a:spcPts val="1200"/>
              </a:spcBef>
            </a:pPr>
            <a:r>
              <a:rPr lang="fr-CH" dirty="0"/>
              <a:t>Vérifier et constater que la structure ne forme pas un mécanisme</a:t>
            </a:r>
          </a:p>
          <a:p>
            <a:pPr>
              <a:spcBef>
                <a:spcPts val="1200"/>
              </a:spcBef>
            </a:pPr>
            <a:r>
              <a:rPr lang="fr-CH" dirty="0"/>
              <a:t>Compter le nombre des réactions d’appui et forces de liaison inconnues et le comparer au nombre d’équations linéairement indépendantes (pas un critère suffisant)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74F28F-92ED-C34E-95BA-67FAE397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appuis et liaisons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C6A7E-48DE-3D45-A326-AE3326BB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5F47-BF93-DB4C-B0E6-E57B7EEF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23B6-7CC6-7944-B870-0DFA551A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43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B25DF-2326-2D46-9150-5103A2C2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8834-15EE-A14B-81D4-8A4A67C0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60898-0386-694C-8F01-DE8D2588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B3F2-353E-4F4B-911B-3F20A647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554D38-C398-1F4A-A844-1C00A8F8C808}"/>
              </a:ext>
            </a:extLst>
          </p:cNvPr>
          <p:cNvGrpSpPr/>
          <p:nvPr/>
        </p:nvGrpSpPr>
        <p:grpSpPr>
          <a:xfrm>
            <a:off x="1118717" y="1301008"/>
            <a:ext cx="3825816" cy="533373"/>
            <a:chOff x="932451" y="1768158"/>
            <a:chExt cx="3883300" cy="541387"/>
          </a:xfrm>
        </p:grpSpPr>
        <p:sp>
          <p:nvSpPr>
            <p:cNvPr id="8" name="Isosceles Triangle 9">
              <a:extLst>
                <a:ext uri="{FF2B5EF4-FFF2-40B4-BE49-F238E27FC236}">
                  <a16:creationId xmlns:a16="http://schemas.microsoft.com/office/drawing/2014/main" id="{B7385D1C-7861-474C-B298-21C8E7B7CC2E}"/>
                </a:ext>
              </a:extLst>
            </p:cNvPr>
            <p:cNvSpPr/>
            <p:nvPr/>
          </p:nvSpPr>
          <p:spPr>
            <a:xfrm>
              <a:off x="4472849" y="2064895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06DAC2-26A8-E745-A666-404830117AA4}"/>
                </a:ext>
              </a:extLst>
            </p:cNvPr>
            <p:cNvCxnSpPr/>
            <p:nvPr/>
          </p:nvCxnSpPr>
          <p:spPr>
            <a:xfrm>
              <a:off x="4358548" y="2308275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881902-4176-9147-B6C0-178F063249EC}"/>
                </a:ext>
              </a:extLst>
            </p:cNvPr>
            <p:cNvSpPr/>
            <p:nvPr/>
          </p:nvSpPr>
          <p:spPr>
            <a:xfrm>
              <a:off x="4520780" y="222698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0426CE-6FB7-7643-9749-66030240DFF9}"/>
                </a:ext>
              </a:extLst>
            </p:cNvPr>
            <p:cNvSpPr/>
            <p:nvPr/>
          </p:nvSpPr>
          <p:spPr>
            <a:xfrm>
              <a:off x="4620533" y="223241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D0224E-2F7B-1B45-9791-4776D527FAA0}"/>
                </a:ext>
              </a:extLst>
            </p:cNvPr>
            <p:cNvSpPr/>
            <p:nvPr/>
          </p:nvSpPr>
          <p:spPr>
            <a:xfrm>
              <a:off x="972519" y="1999069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6B6462-BB24-3943-9782-F7717BDAD8B1}"/>
                </a:ext>
              </a:extLst>
            </p:cNvPr>
            <p:cNvCxnSpPr/>
            <p:nvPr/>
          </p:nvCxnSpPr>
          <p:spPr>
            <a:xfrm>
              <a:off x="932451" y="1768158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20">
              <a:extLst>
                <a:ext uri="{FF2B5EF4-FFF2-40B4-BE49-F238E27FC236}">
                  <a16:creationId xmlns:a16="http://schemas.microsoft.com/office/drawing/2014/main" id="{34EFCF75-48E2-6246-8965-4B9A979163B9}"/>
                </a:ext>
              </a:extLst>
            </p:cNvPr>
            <p:cNvSpPr/>
            <p:nvPr/>
          </p:nvSpPr>
          <p:spPr>
            <a:xfrm>
              <a:off x="3347864" y="206084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373CDF-034F-A24F-BA01-BCEF67638738}"/>
                </a:ext>
              </a:extLst>
            </p:cNvPr>
            <p:cNvCxnSpPr/>
            <p:nvPr/>
          </p:nvCxnSpPr>
          <p:spPr>
            <a:xfrm>
              <a:off x="3233563" y="23042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523FEAB-E04A-DD4F-863E-C3F38D72C5F0}"/>
                </a:ext>
              </a:extLst>
            </p:cNvPr>
            <p:cNvSpPr/>
            <p:nvPr/>
          </p:nvSpPr>
          <p:spPr>
            <a:xfrm>
              <a:off x="3395795" y="222294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DF2AEC-EA1F-2741-B77B-0778CEF921D3}"/>
                </a:ext>
              </a:extLst>
            </p:cNvPr>
            <p:cNvSpPr/>
            <p:nvPr/>
          </p:nvSpPr>
          <p:spPr>
            <a:xfrm>
              <a:off x="3495548" y="222836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Isosceles Triangle 24">
              <a:extLst>
                <a:ext uri="{FF2B5EF4-FFF2-40B4-BE49-F238E27FC236}">
                  <a16:creationId xmlns:a16="http://schemas.microsoft.com/office/drawing/2014/main" id="{A3373820-1C7E-EB4F-B7E1-077CE236FB47}"/>
                </a:ext>
              </a:extLst>
            </p:cNvPr>
            <p:cNvSpPr/>
            <p:nvPr/>
          </p:nvSpPr>
          <p:spPr>
            <a:xfrm>
              <a:off x="1557024" y="205434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558296-F5B6-694D-BC63-7624BD87245D}"/>
                </a:ext>
              </a:extLst>
            </p:cNvPr>
            <p:cNvCxnSpPr/>
            <p:nvPr/>
          </p:nvCxnSpPr>
          <p:spPr>
            <a:xfrm>
              <a:off x="1442723" y="229772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B42AD3-0DE8-BF43-8D32-EC1FCD7F6A4C}"/>
                </a:ext>
              </a:extLst>
            </p:cNvPr>
            <p:cNvSpPr/>
            <p:nvPr/>
          </p:nvSpPr>
          <p:spPr>
            <a:xfrm>
              <a:off x="1604955" y="22164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5A1B8F-40DD-D046-8000-838C539DF1D3}"/>
                </a:ext>
              </a:extLst>
            </p:cNvPr>
            <p:cNvSpPr/>
            <p:nvPr/>
          </p:nvSpPr>
          <p:spPr>
            <a:xfrm>
              <a:off x="1704708" y="222186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D3B3F64-D806-E442-A31C-FFDF5D4945BB}"/>
                </a:ext>
              </a:extLst>
            </p:cNvPr>
            <p:cNvSpPr/>
            <p:nvPr/>
          </p:nvSpPr>
          <p:spPr>
            <a:xfrm>
              <a:off x="2142704" y="19888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C0FCA6-A4A2-5941-A529-ADD1B45174F5}"/>
                </a:ext>
              </a:extLst>
            </p:cNvPr>
            <p:cNvSpPr/>
            <p:nvPr/>
          </p:nvSpPr>
          <p:spPr>
            <a:xfrm>
              <a:off x="2646779" y="1984940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462607-D392-9C46-B5B2-F0631306E390}"/>
                </a:ext>
              </a:extLst>
            </p:cNvPr>
            <p:cNvSpPr/>
            <p:nvPr/>
          </p:nvSpPr>
          <p:spPr>
            <a:xfrm>
              <a:off x="3088334" y="1988855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304C3-94C2-0743-B65B-8482E933729E}"/>
              </a:ext>
            </a:extLst>
          </p:cNvPr>
          <p:cNvGrpSpPr/>
          <p:nvPr/>
        </p:nvGrpSpPr>
        <p:grpSpPr>
          <a:xfrm>
            <a:off x="1114180" y="3218746"/>
            <a:ext cx="3825816" cy="533373"/>
            <a:chOff x="937883" y="3904740"/>
            <a:chExt cx="3883300" cy="541387"/>
          </a:xfrm>
        </p:grpSpPr>
        <p:sp>
          <p:nvSpPr>
            <p:cNvPr id="26" name="Isosceles Triangle 48">
              <a:extLst>
                <a:ext uri="{FF2B5EF4-FFF2-40B4-BE49-F238E27FC236}">
                  <a16:creationId xmlns:a16="http://schemas.microsoft.com/office/drawing/2014/main" id="{CD92BFA1-BAF9-D44C-BE0C-2D7C6405F803}"/>
                </a:ext>
              </a:extLst>
            </p:cNvPr>
            <p:cNvSpPr/>
            <p:nvPr/>
          </p:nvSpPr>
          <p:spPr>
            <a:xfrm>
              <a:off x="4478281" y="4201477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1D6AC8-EC23-944C-BB8B-EB14CDAF272F}"/>
                </a:ext>
              </a:extLst>
            </p:cNvPr>
            <p:cNvCxnSpPr/>
            <p:nvPr/>
          </p:nvCxnSpPr>
          <p:spPr>
            <a:xfrm>
              <a:off x="4363980" y="4444857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BC8E31-B11E-5945-BAD5-30AF97DF24EF}"/>
                </a:ext>
              </a:extLst>
            </p:cNvPr>
            <p:cNvSpPr/>
            <p:nvPr/>
          </p:nvSpPr>
          <p:spPr>
            <a:xfrm>
              <a:off x="4526212" y="4363569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5E12D9B-683B-3045-99B0-F0A2E983E3B6}"/>
                </a:ext>
              </a:extLst>
            </p:cNvPr>
            <p:cNvSpPr/>
            <p:nvPr/>
          </p:nvSpPr>
          <p:spPr>
            <a:xfrm>
              <a:off x="4625965" y="4368997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CF143E9-C106-A948-8E2E-DD0AE515417E}"/>
                </a:ext>
              </a:extLst>
            </p:cNvPr>
            <p:cNvSpPr/>
            <p:nvPr/>
          </p:nvSpPr>
          <p:spPr>
            <a:xfrm>
              <a:off x="977951" y="4135651"/>
              <a:ext cx="3607296" cy="485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FD998C-BF88-A54B-9DBB-E82BE9F7ADC4}"/>
                </a:ext>
              </a:extLst>
            </p:cNvPr>
            <p:cNvCxnSpPr/>
            <p:nvPr/>
          </p:nvCxnSpPr>
          <p:spPr>
            <a:xfrm>
              <a:off x="937883" y="3904740"/>
              <a:ext cx="10119" cy="539899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Isosceles Triangle 54">
              <a:extLst>
                <a:ext uri="{FF2B5EF4-FFF2-40B4-BE49-F238E27FC236}">
                  <a16:creationId xmlns:a16="http://schemas.microsoft.com/office/drawing/2014/main" id="{3155F5D7-77B9-1641-BE30-6BBB74F773D0}"/>
                </a:ext>
              </a:extLst>
            </p:cNvPr>
            <p:cNvSpPr/>
            <p:nvPr/>
          </p:nvSpPr>
          <p:spPr>
            <a:xfrm>
              <a:off x="3353296" y="4197430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86568A-7577-8040-A1D1-32E8D9AF829C}"/>
                </a:ext>
              </a:extLst>
            </p:cNvPr>
            <p:cNvCxnSpPr/>
            <p:nvPr/>
          </p:nvCxnSpPr>
          <p:spPr>
            <a:xfrm>
              <a:off x="3238995" y="444081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F5F973-4398-CD4F-9E97-6657DE05552A}"/>
                </a:ext>
              </a:extLst>
            </p:cNvPr>
            <p:cNvSpPr/>
            <p:nvPr/>
          </p:nvSpPr>
          <p:spPr>
            <a:xfrm>
              <a:off x="3401227" y="4359522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E3A7AC9-3C99-B04F-89EA-919CA8671165}"/>
                </a:ext>
              </a:extLst>
            </p:cNvPr>
            <p:cNvSpPr/>
            <p:nvPr/>
          </p:nvSpPr>
          <p:spPr>
            <a:xfrm>
              <a:off x="3500980" y="436495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Isosceles Triangle 58">
              <a:extLst>
                <a:ext uri="{FF2B5EF4-FFF2-40B4-BE49-F238E27FC236}">
                  <a16:creationId xmlns:a16="http://schemas.microsoft.com/office/drawing/2014/main" id="{9BAAC43A-AFF7-9F43-A14E-04BACB319871}"/>
                </a:ext>
              </a:extLst>
            </p:cNvPr>
            <p:cNvSpPr/>
            <p:nvPr/>
          </p:nvSpPr>
          <p:spPr>
            <a:xfrm>
              <a:off x="1562456" y="419092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161467-488E-C043-88B5-FE9C20DCC5AD}"/>
                </a:ext>
              </a:extLst>
            </p:cNvPr>
            <p:cNvCxnSpPr/>
            <p:nvPr/>
          </p:nvCxnSpPr>
          <p:spPr>
            <a:xfrm>
              <a:off x="1448155" y="443430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7BB0B9-86A2-6E42-BE74-D7D4496E32E0}"/>
                </a:ext>
              </a:extLst>
            </p:cNvPr>
            <p:cNvSpPr/>
            <p:nvPr/>
          </p:nvSpPr>
          <p:spPr>
            <a:xfrm>
              <a:off x="1610387" y="435302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A2E4A-2259-CF4F-8CA4-2FF7479DFC8E}"/>
                </a:ext>
              </a:extLst>
            </p:cNvPr>
            <p:cNvSpPr/>
            <p:nvPr/>
          </p:nvSpPr>
          <p:spPr>
            <a:xfrm>
              <a:off x="1710140" y="435844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EAB1EC-EF5D-B041-B94C-ED95AE53DE98}"/>
                </a:ext>
              </a:extLst>
            </p:cNvPr>
            <p:cNvSpPr/>
            <p:nvPr/>
          </p:nvSpPr>
          <p:spPr>
            <a:xfrm>
              <a:off x="1331640" y="41254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8240B2-B977-4343-8797-CC710B3C6F62}"/>
                </a:ext>
              </a:extLst>
            </p:cNvPr>
            <p:cNvSpPr/>
            <p:nvPr/>
          </p:nvSpPr>
          <p:spPr>
            <a:xfrm>
              <a:off x="2652211" y="4121522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FCDA907-A121-B44D-9196-032F17289111}"/>
                </a:ext>
              </a:extLst>
            </p:cNvPr>
            <p:cNvSpPr/>
            <p:nvPr/>
          </p:nvSpPr>
          <p:spPr>
            <a:xfrm>
              <a:off x="3093766" y="4125437"/>
              <a:ext cx="72008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89036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E2A4C-EE5C-AA48-909B-04C539C9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4759-928E-D644-A462-6FD88252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5BB8-12C7-3A48-857F-2E35E7BE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1EAE1-E411-B340-B859-C65FF72D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75" y="577028"/>
            <a:ext cx="6088063" cy="986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Déterminer si les structures planes suivantes </a:t>
            </a:r>
            <a:r>
              <a:rPr lang="fr-CH" sz="1400" dirty="0"/>
              <a:t>sont des mécanismes (M), isostatiques (I) ou hyper-statiques (H) quant à leurs appuis et à leurs liaisons</a:t>
            </a:r>
            <a:endParaRPr lang="fr-FR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A393B-2C59-EE43-A9FE-C6D99334D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54" y="2328467"/>
            <a:ext cx="7233204" cy="15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F0BE-6C7A-4C79-BF25-A999098F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BBB1-60E2-4D8F-877F-88B9A3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6774-04EE-4384-896B-6FBD2635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3ED90-1772-4007-A338-CD23F88F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1411730"/>
            <a:ext cx="7726363" cy="4442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CH" sz="1800" dirty="0"/>
              <a:t>Proposer un système statique pour ce pont et déterminer son dégrées d’</a:t>
            </a:r>
            <a:r>
              <a:rPr lang="fr-CH" sz="1800" dirty="0" err="1"/>
              <a:t>hyperstaticité</a:t>
            </a:r>
            <a:r>
              <a:rPr lang="fr-CH" sz="1800" dirty="0"/>
              <a:t> extérieur et intérieur.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C4B37-8D9D-4A2F-92DF-2854E7CD7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/>
              <a:t>Pont de la Luette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C1333-2A4D-49C5-8FF9-76C775F7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91" y="2216889"/>
            <a:ext cx="7399990" cy="15101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F66EF83-C76F-450F-9E49-1359ED0612E3}"/>
              </a:ext>
            </a:extLst>
          </p:cNvPr>
          <p:cNvSpPr/>
          <p:nvPr/>
        </p:nvSpPr>
        <p:spPr>
          <a:xfrm>
            <a:off x="3000375" y="233977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30051-0E93-4634-8C46-193D29F008F1}"/>
              </a:ext>
            </a:extLst>
          </p:cNvPr>
          <p:cNvSpPr txBox="1"/>
          <p:nvPr/>
        </p:nvSpPr>
        <p:spPr>
          <a:xfrm>
            <a:off x="3309247" y="2144009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Joint Gerber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A20146-042A-4A5D-9D56-034CA944434F}"/>
              </a:ext>
            </a:extLst>
          </p:cNvPr>
          <p:cNvSpPr/>
          <p:nvPr/>
        </p:nvSpPr>
        <p:spPr>
          <a:xfrm>
            <a:off x="7866756" y="2215306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338BB-F080-4B12-AB63-5F22C04BFA79}"/>
              </a:ext>
            </a:extLst>
          </p:cNvPr>
          <p:cNvSpPr txBox="1"/>
          <p:nvPr/>
        </p:nvSpPr>
        <p:spPr>
          <a:xfrm>
            <a:off x="7831596" y="187878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Appui à rouleau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B47CB7-B7D3-4453-9101-C054738E48D4}"/>
              </a:ext>
            </a:extLst>
          </p:cNvPr>
          <p:cNvSpPr/>
          <p:nvPr/>
        </p:nvSpPr>
        <p:spPr>
          <a:xfrm>
            <a:off x="1124790" y="237621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9CB03-57D6-4D00-B274-65F820BF316C}"/>
              </a:ext>
            </a:extLst>
          </p:cNvPr>
          <p:cNvSpPr txBox="1"/>
          <p:nvPr/>
        </p:nvSpPr>
        <p:spPr>
          <a:xfrm>
            <a:off x="1089630" y="2039688"/>
            <a:ext cx="10406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Articulation</a:t>
            </a:r>
          </a:p>
        </p:txBody>
      </p:sp>
    </p:spTree>
    <p:extLst>
      <p:ext uri="{BB962C8B-B14F-4D97-AF65-F5344CB8AC3E}">
        <p14:creationId xmlns:p14="http://schemas.microsoft.com/office/powerpoint/2010/main" val="3367694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5: </a:t>
            </a:r>
            <a:r>
              <a:rPr lang="fr-CH" dirty="0"/>
              <a:t>Appuis et modélisation 5.1 à 5.5</a:t>
            </a:r>
          </a:p>
          <a:p>
            <a:endParaRPr lang="fr-FR" dirty="0"/>
          </a:p>
          <a:p>
            <a:r>
              <a:rPr lang="fr-CH" b="1" dirty="0"/>
              <a:t>Chapitre 6:</a:t>
            </a:r>
            <a:r>
              <a:rPr lang="fr-CH" dirty="0"/>
              <a:t> Organes de liaison et structures composées (en entier)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3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Appuis </a:t>
            </a:r>
          </a:p>
          <a:p>
            <a:pPr lvl="1"/>
            <a:r>
              <a:rPr lang="fr-CH" dirty="0"/>
              <a:t>Définition</a:t>
            </a:r>
          </a:p>
          <a:p>
            <a:pPr lvl="1"/>
            <a:r>
              <a:rPr lang="fr-CH" dirty="0"/>
              <a:t>Appuis usuels:</a:t>
            </a:r>
          </a:p>
          <a:p>
            <a:pPr lvl="2"/>
            <a:r>
              <a:rPr lang="fr-CH" dirty="0"/>
              <a:t>Appuis à rouleau</a:t>
            </a:r>
          </a:p>
          <a:p>
            <a:pPr lvl="2"/>
            <a:r>
              <a:rPr lang="fr-CH" dirty="0"/>
              <a:t>Articulation</a:t>
            </a:r>
          </a:p>
          <a:p>
            <a:pPr lvl="2"/>
            <a:r>
              <a:rPr lang="fr-CH" dirty="0"/>
              <a:t>Encastrement</a:t>
            </a:r>
          </a:p>
          <a:p>
            <a:pPr lvl="1"/>
            <a:r>
              <a:rPr lang="fr-CH" dirty="0"/>
              <a:t>Résumé des appuis usuels (en plan)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Conditions d’appui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Organes de liaison et structures composées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738322"/>
            <a:ext cx="7726363" cy="374003"/>
          </a:xfrm>
        </p:spPr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4" y="1076023"/>
            <a:ext cx="7726363" cy="406747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[1] </a:t>
            </a:r>
            <a:r>
              <a:rPr lang="fr-FR" dirty="0">
                <a:hlinkClick r:id="rId2"/>
              </a:rPr>
              <a:t>Rainbow Bridge</a:t>
            </a:r>
            <a:r>
              <a:rPr lang="fr-FR" dirty="0"/>
              <a:t> © Ad </a:t>
            </a:r>
            <a:r>
              <a:rPr lang="fr-FR" dirty="0" err="1"/>
              <a:t>Meskens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[2] Symboles des appuis à rouleau: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[3] </a:t>
            </a:r>
            <a:r>
              <a:rPr lang="fr-FR" dirty="0">
                <a:hlinkClick r:id="rId4"/>
              </a:rPr>
              <a:t>Appui à rouleau</a:t>
            </a:r>
            <a:r>
              <a:rPr lang="fr-FR" dirty="0"/>
              <a:t> © KMJ,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[4] Symboles des articulations: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[5] </a:t>
            </a:r>
            <a:r>
              <a:rPr lang="fr-FR" dirty="0">
                <a:hlinkClick r:id="rId5"/>
              </a:rPr>
              <a:t>Appuis à balanciers </a:t>
            </a:r>
            <a:r>
              <a:rPr lang="fr-FR" dirty="0"/>
              <a:t>© Roulex_45,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[6] </a:t>
            </a:r>
            <a:r>
              <a:rPr lang="fr-FR" dirty="0">
                <a:hlinkClick r:id="rId6"/>
              </a:rPr>
              <a:t>Articulation du pont d'Henrious</a:t>
            </a:r>
            <a:r>
              <a:rPr lang="fr-FR" dirty="0"/>
              <a:t> © Sébastien </a:t>
            </a:r>
            <a:r>
              <a:rPr lang="fr-FR" dirty="0" err="1"/>
              <a:t>Thébault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BY-SA 3.0</a:t>
            </a:r>
            <a:endParaRPr lang="fr-FR" dirty="0"/>
          </a:p>
          <a:p>
            <a:r>
              <a:rPr lang="fr-FR" dirty="0"/>
              <a:t>[7] Symboles des encastrements: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[8] </a:t>
            </a:r>
            <a:r>
              <a:rPr lang="fr-FR" dirty="0">
                <a:hlinkClick r:id="rId7"/>
              </a:rPr>
              <a:t>Stuttgarter Fernsehturm</a:t>
            </a:r>
            <a:r>
              <a:rPr lang="fr-FR" dirty="0"/>
              <a:t> © Taxiarchos228, </a:t>
            </a:r>
            <a:r>
              <a:rPr lang="fr-FR" dirty="0">
                <a:hlinkClick r:id="rId8"/>
              </a:rPr>
              <a:t>FAL</a:t>
            </a:r>
            <a:endParaRPr lang="fr-FR" dirty="0"/>
          </a:p>
          <a:p>
            <a:r>
              <a:rPr lang="en-GB" dirty="0"/>
              <a:t>[9] </a:t>
            </a:r>
            <a:r>
              <a:rPr lang="fr-CH" dirty="0" err="1"/>
              <a:t>With</a:t>
            </a:r>
            <a:r>
              <a:rPr lang="fr-CH" dirty="0"/>
              <a:t> the </a:t>
            </a:r>
            <a:r>
              <a:rPr lang="fr-CH" dirty="0" err="1"/>
              <a:t>authorisation</a:t>
            </a:r>
            <a:r>
              <a:rPr lang="fr-CH" dirty="0"/>
              <a:t> of Jacques </a:t>
            </a:r>
            <a:r>
              <a:rPr lang="fr-CH" dirty="0" err="1"/>
              <a:t>Rudaz</a:t>
            </a:r>
            <a:r>
              <a:rPr lang="fr-CH" dirty="0"/>
              <a:t> © Etat du Valais, DMTE-INFRA cellule ouvrage d’art.</a:t>
            </a:r>
          </a:p>
          <a:p>
            <a:r>
              <a:rPr lang="fr-FR" dirty="0"/>
              <a:t>[10] Exemples de conditions d’appui isostatique: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[11] Exemples de conditions d’appuis hyperstatiques: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997179"/>
            <a:ext cx="7726363" cy="4146321"/>
          </a:xfrm>
        </p:spPr>
        <p:txBody>
          <a:bodyPr>
            <a:normAutofit/>
          </a:bodyPr>
          <a:lstStyle/>
          <a:p>
            <a:r>
              <a:rPr lang="fr-FR" dirty="0"/>
              <a:t>[12] Exemples de mécanismes: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[13] Exemples de cas particuliers de mécanismes: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[14] Exemple de structure composée: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[15] </a:t>
            </a:r>
            <a:r>
              <a:rPr lang="fr-FR" dirty="0">
                <a:hlinkClick r:id="rId2"/>
              </a:rPr>
              <a:t>Viaduc du Viaur</a:t>
            </a:r>
            <a:r>
              <a:rPr lang="fr-FR" dirty="0"/>
              <a:t> © </a:t>
            </a:r>
            <a:r>
              <a:rPr lang="fr-FR" dirty="0" err="1"/>
              <a:t>Хрюша</a:t>
            </a:r>
            <a:r>
              <a:rPr lang="fr-FR" dirty="0"/>
              <a:t>, </a:t>
            </a:r>
            <a:r>
              <a:rPr lang="fr-FR" dirty="0">
                <a:hlinkClick r:id="rId3"/>
              </a:rPr>
              <a:t>CC BY 3.0</a:t>
            </a:r>
            <a:endParaRPr lang="fr-FR" dirty="0"/>
          </a:p>
          <a:p>
            <a:r>
              <a:rPr lang="fr-FR" dirty="0"/>
              <a:t>[16] </a:t>
            </a:r>
            <a:r>
              <a:rPr lang="fr-FR" dirty="0">
                <a:hlinkClick r:id="rId4"/>
              </a:rPr>
              <a:t>Gerber beam Bridge</a:t>
            </a:r>
            <a:r>
              <a:rPr lang="fr-FR" dirty="0"/>
              <a:t> © </a:t>
            </a:r>
            <a:r>
              <a:rPr lang="fr-FR" dirty="0" err="1"/>
              <a:t>Katorisi</a:t>
            </a:r>
            <a:r>
              <a:rPr lang="fr-FR" dirty="0"/>
              <a:t>, </a:t>
            </a:r>
            <a:r>
              <a:rPr lang="fr-FR" dirty="0">
                <a:hlinkClick r:id="rId5"/>
              </a:rPr>
              <a:t>CC BY-SA 3.0</a:t>
            </a:r>
            <a:endParaRPr lang="fr-FR" dirty="0"/>
          </a:p>
          <a:p>
            <a:r>
              <a:rPr lang="fr-FR" dirty="0"/>
              <a:t>[17] Calcul des forces du liaison: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 dirty="0"/>
              <a:t>[18] Structures </a:t>
            </a:r>
            <a:r>
              <a:rPr lang="fr-FR" dirty="0" err="1"/>
              <a:t>exercies</a:t>
            </a:r>
            <a:r>
              <a:rPr lang="fr-FR" dirty="0"/>
              <a:t> “A votre tour”: Frey, François. Statique appliquée (TGC volume 1) – Analyse des structures et milieux continus. EPFL </a:t>
            </a:r>
            <a:r>
              <a:rPr lang="fr-FR" dirty="0" err="1"/>
              <a:t>Press</a:t>
            </a:r>
            <a:r>
              <a:rPr lang="fr-FR" dirty="0"/>
              <a:t>, 2005</a:t>
            </a:r>
          </a:p>
          <a:p>
            <a:r>
              <a:rPr lang="fr-FR"/>
              <a:t>[19] </a:t>
            </a:r>
            <a:r>
              <a:rPr lang="fr-FR" dirty="0"/>
              <a:t>Icone exercices: </a:t>
            </a:r>
            <a:r>
              <a:rPr lang="fr-FR" dirty="0">
                <a:hlinkClick r:id="rId6"/>
              </a:rPr>
              <a:t>Figure</a:t>
            </a:r>
            <a:r>
              <a:rPr lang="fr-FR" dirty="0"/>
              <a:t> © Dukesy68, </a:t>
            </a:r>
            <a:r>
              <a:rPr lang="fr-FR" dirty="0">
                <a:hlinkClick r:id="rId7"/>
              </a:rPr>
              <a:t>CC BY-SA 4.0</a:t>
            </a:r>
            <a:r>
              <a:rPr lang="fr-FR" dirty="0"/>
              <a:t> ; </a:t>
            </a:r>
            <a:r>
              <a:rPr lang="fr-FR" dirty="0">
                <a:hlinkClick r:id="rId8"/>
              </a:rPr>
              <a:t>Pont du Golden Gate</a:t>
            </a:r>
            <a:r>
              <a:rPr lang="fr-FR" dirty="0"/>
              <a:t>, </a:t>
            </a:r>
            <a:r>
              <a:rPr lang="fr-FR" dirty="0">
                <a:hlinkClick r:id="rId9"/>
              </a:rPr>
              <a:t>CC0 1.0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243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4875" y="889348"/>
            <a:ext cx="7726363" cy="4061112"/>
          </a:xfrm>
        </p:spPr>
        <p:txBody>
          <a:bodyPr>
            <a:normAutofit fontScale="85000" lnSpcReduction="20000"/>
          </a:bodyPr>
          <a:lstStyle/>
          <a:p>
            <a:r>
              <a:rPr lang="fr-CH" dirty="0"/>
              <a:t>Cours: </a:t>
            </a:r>
            <a:r>
              <a:rPr lang="fr-CH" u="sng" dirty="0">
                <a:hlinkClick r:id="rId2"/>
              </a:rPr>
              <a:t>https://epfl.zoom.us/j/83504565511</a:t>
            </a:r>
            <a:r>
              <a:rPr lang="fr-CH" dirty="0"/>
              <a:t>, Mardi 8:15-10:00</a:t>
            </a:r>
          </a:p>
          <a:p>
            <a:r>
              <a:rPr lang="fr-CH" dirty="0"/>
              <a:t>Exercices: Mardi 10:15-12:00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fr-CH" dirty="0"/>
              <a:t>Séance de questions / réponses avec Igor Tomic et Katrin Beyer, mardi:</a:t>
            </a:r>
            <a:endParaRPr lang="en-GB" dirty="0"/>
          </a:p>
          <a:p>
            <a:pPr lvl="0"/>
            <a:r>
              <a:rPr lang="en-US" dirty="0"/>
              <a:t>Igor Tomic: </a:t>
            </a:r>
            <a:r>
              <a:rPr lang="it-IT" u="sng" dirty="0">
                <a:hlinkClick r:id="rId3"/>
              </a:rPr>
              <a:t>https://epfl.zoom.us/j/6965071488</a:t>
            </a:r>
            <a:r>
              <a:rPr lang="fr-CH" dirty="0"/>
              <a:t> 11:00-12:00</a:t>
            </a:r>
            <a:endParaRPr lang="en-GB" dirty="0"/>
          </a:p>
          <a:p>
            <a:pPr lvl="0"/>
            <a:r>
              <a:rPr lang="de-CH" dirty="0"/>
              <a:t>Prof. Dr Katrin Beyer: </a:t>
            </a:r>
            <a:r>
              <a:rPr lang="de-CH" dirty="0">
                <a:hlinkClick r:id="rId2"/>
              </a:rPr>
              <a:t>https://epfl.zoom.us/j/83504565511</a:t>
            </a:r>
            <a:r>
              <a:rPr lang="de-CH" dirty="0"/>
              <a:t> 11:00-11:40</a:t>
            </a:r>
            <a:endParaRPr lang="en-GB" dirty="0"/>
          </a:p>
          <a:p>
            <a:pPr marL="0" indent="0">
              <a:buNone/>
            </a:pPr>
            <a:endParaRPr lang="fr-CH" u="sng" dirty="0"/>
          </a:p>
          <a:p>
            <a:pPr marL="0" indent="0">
              <a:buNone/>
            </a:pPr>
            <a:r>
              <a:rPr lang="fr-CH" dirty="0"/>
              <a:t>Heures de présence: </a:t>
            </a:r>
            <a:endParaRPr lang="en-GB" dirty="0"/>
          </a:p>
          <a:p>
            <a:pPr lvl="0"/>
            <a:r>
              <a:rPr lang="it-IT" dirty="0"/>
              <a:t>Igor Tomic: Jeudi 12:00-13:00, </a:t>
            </a:r>
            <a:r>
              <a:rPr lang="it-IT" u="sng" dirty="0">
                <a:hlinkClick r:id="rId3"/>
              </a:rPr>
              <a:t>https://epfl.zoom.us/j/6965071488</a:t>
            </a:r>
            <a:endParaRPr lang="it-IT" u="sng" dirty="0"/>
          </a:p>
          <a:p>
            <a:pPr lvl="0"/>
            <a:r>
              <a:rPr lang="it-IT" dirty="0"/>
              <a:t>Joaching Bastian Droz: Mardi 13:15-15:00, </a:t>
            </a:r>
            <a:r>
              <a:rPr lang="it-IT" dirty="0">
                <a:hlinkClick r:id="rId4"/>
              </a:rPr>
              <a:t>https://epfl.zoom.us/j/81235782758</a:t>
            </a:r>
            <a:r>
              <a:rPr lang="it-IT" dirty="0"/>
              <a:t> 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liens de zoom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A5CC54-F400-4E46-998D-C3C81BBFA345}"/>
              </a:ext>
            </a:extLst>
          </p:cNvPr>
          <p:cNvGraphicFramePr>
            <a:graphicFrameLocks noGrp="1"/>
          </p:cNvGraphicFramePr>
          <p:nvPr/>
        </p:nvGraphicFramePr>
        <p:xfrm>
          <a:off x="1741571" y="1563688"/>
          <a:ext cx="5660857" cy="1188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578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Groupe</a:t>
                      </a:r>
                      <a:endParaRPr lang="fr-CH" sz="105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Assistant étudiant</a:t>
                      </a:r>
                      <a:endParaRPr lang="fr-CH" sz="105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Salle</a:t>
                      </a:r>
                      <a:endParaRPr lang="fr-CH" sz="105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83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Joachim Bastian Droz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u="sng">
                          <a:solidFill>
                            <a:srgbClr val="0000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5"/>
                        </a:rPr>
                        <a:t>https://epfl.zoom.us/j/85665940256</a:t>
                      </a:r>
                      <a:endParaRPr lang="en-GB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3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Norman Clément Gros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u="sng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/>
                        </a:rPr>
                        <a:t>https://epfl.zoom.us/j/89964774622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83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Rosa Schnebli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u="sng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https://epfl.zoom.us/j/86499821323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3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CH" sz="105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Florian Till Jermann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CH" sz="1050" u="sng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https://epfl.zoom.us/j/83748579334</a:t>
                      </a:r>
                      <a:endParaRPr lang="en-GB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81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123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Appuis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Conditions d’appui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Organes de liaison et structures composées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Modélisation</a:t>
            </a:r>
          </a:p>
          <a:p>
            <a:pPr lvl="1"/>
            <a:r>
              <a:rPr lang="fr-CH" b="1" dirty="0"/>
              <a:t>Etapes de la modélisation et l’analyse d’une structure</a:t>
            </a:r>
          </a:p>
          <a:p>
            <a:pPr lvl="1"/>
            <a:r>
              <a:rPr lang="fr-CH" b="1" dirty="0"/>
              <a:t>Exemple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96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Modélisation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CH" sz="1500" dirty="0"/>
              <a:t>Modélisation et analyse d’une structure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Statique I, KB</a:t>
            </a:r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9653" y="1275606"/>
            <a:ext cx="5616623" cy="211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dirty="0">
                <a:solidFill>
                  <a:srgbClr val="FF0000"/>
                </a:solidFill>
              </a:rPr>
              <a:t>Isoler</a:t>
            </a:r>
            <a:r>
              <a:rPr lang="fr-CH" sz="1013" dirty="0"/>
              <a:t> la partie de la structure qu’on veut analyser par des coupes</a:t>
            </a:r>
          </a:p>
          <a:p>
            <a:r>
              <a:rPr lang="fr-CH" sz="1013" dirty="0"/>
              <a:t>Faire le </a:t>
            </a:r>
            <a:r>
              <a:rPr lang="fr-CH" sz="1013" dirty="0">
                <a:solidFill>
                  <a:srgbClr val="FF0000"/>
                </a:solidFill>
              </a:rPr>
              <a:t>schéma statique du corps isolé (= modèle de calcul) </a:t>
            </a:r>
            <a:r>
              <a:rPr lang="fr-CH" sz="1013" dirty="0"/>
              <a:t>par</a:t>
            </a:r>
          </a:p>
          <a:p>
            <a:r>
              <a:rPr lang="fr-CH" sz="1013" dirty="0">
                <a:solidFill>
                  <a:srgbClr val="00B050"/>
                </a:solidFill>
              </a:rPr>
              <a:t>1. Modélisation de la structure</a:t>
            </a:r>
            <a:endParaRPr lang="fr-CH" sz="1013" dirty="0"/>
          </a:p>
          <a:p>
            <a:pPr>
              <a:buFont typeface="Wingdings"/>
              <a:buChar char="à"/>
            </a:pPr>
            <a:r>
              <a:rPr lang="fr-CH" sz="1013" dirty="0">
                <a:sym typeface="Wingdings" pitchFamily="2" charset="2"/>
              </a:rPr>
              <a:t>rechercher la fonction principale des éléments d’une structure et les approximer par des éléments connus de la statique.</a:t>
            </a:r>
          </a:p>
          <a:p>
            <a:pPr marL="335756" lvl="2" indent="135731">
              <a:buFontTx/>
              <a:buChar char="-"/>
            </a:pPr>
            <a:r>
              <a:rPr lang="fr-CH" sz="1013" dirty="0"/>
              <a:t>Eléments structuraux: Barre, poutre, chaîne, …</a:t>
            </a:r>
          </a:p>
          <a:p>
            <a:pPr marL="335756" lvl="2" indent="135731">
              <a:buFontTx/>
              <a:buChar char="-"/>
            </a:pPr>
            <a:r>
              <a:rPr lang="fr-CH" sz="1013" dirty="0"/>
              <a:t>Appuis: Appui à rouleau, articulation, encastrement, …</a:t>
            </a:r>
          </a:p>
          <a:p>
            <a:pPr marL="335756" lvl="2" indent="135731">
              <a:buFontTx/>
              <a:buChar char="-"/>
            </a:pPr>
            <a:r>
              <a:rPr lang="fr-CH" sz="1013" dirty="0"/>
              <a:t>Organes de liaison: Articulation, …</a:t>
            </a:r>
          </a:p>
          <a:p>
            <a:pPr lvl="2"/>
            <a:endParaRPr lang="fr-CH" sz="1013" dirty="0"/>
          </a:p>
          <a:p>
            <a:r>
              <a:rPr lang="fr-CH" sz="1013" dirty="0">
                <a:solidFill>
                  <a:srgbClr val="00B050"/>
                </a:solidFill>
              </a:rPr>
              <a:t>2. Introduire les forces et moments</a:t>
            </a:r>
          </a:p>
          <a:p>
            <a:pPr marL="477441" lvl="1" indent="-134541">
              <a:buFontTx/>
              <a:buChar char="-"/>
            </a:pPr>
            <a:r>
              <a:rPr lang="fr-CH" sz="1013" dirty="0"/>
              <a:t>connus (charges données)</a:t>
            </a:r>
          </a:p>
          <a:p>
            <a:pPr marL="477441" lvl="1" indent="-134541">
              <a:buFontTx/>
              <a:buChar char="-"/>
            </a:pPr>
            <a:r>
              <a:rPr lang="fr-CH" sz="1013" dirty="0"/>
              <a:t>inconnus (aux coupes </a:t>
            </a:r>
            <a:r>
              <a:rPr lang="fr-CH" sz="1013" dirty="0">
                <a:sym typeface="Wingdings" pitchFamily="2" charset="2"/>
              </a:rPr>
              <a:t> pour chaque liaison coupée on doit introduire une force / un moment</a:t>
            </a:r>
            <a:r>
              <a:rPr lang="fr-CH" sz="1013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5646" y="1275606"/>
            <a:ext cx="5724636" cy="2862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 dirty="0"/>
          </a:p>
        </p:txBody>
      </p:sp>
      <p:sp>
        <p:nvSpPr>
          <p:cNvPr id="10" name="TextBox 9"/>
          <p:cNvSpPr txBox="1"/>
          <p:nvPr/>
        </p:nvSpPr>
        <p:spPr>
          <a:xfrm>
            <a:off x="1455468" y="4241937"/>
            <a:ext cx="5600808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dirty="0"/>
              <a:t>Calculer les réactions d’appuis et les forces internes en exprimer l’équilibre</a:t>
            </a:r>
          </a:p>
          <a:p>
            <a:endParaRPr lang="fr-CH" sz="1013" dirty="0"/>
          </a:p>
          <a:p>
            <a:endParaRPr lang="fr-CH" sz="1013" dirty="0"/>
          </a:p>
        </p:txBody>
      </p:sp>
      <p:sp>
        <p:nvSpPr>
          <p:cNvPr id="11" name="Rectangle 10"/>
          <p:cNvSpPr/>
          <p:nvPr/>
        </p:nvSpPr>
        <p:spPr>
          <a:xfrm>
            <a:off x="1385646" y="4191930"/>
            <a:ext cx="5724636" cy="5940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 dirty="0"/>
          </a:p>
        </p:txBody>
      </p:sp>
      <p:sp>
        <p:nvSpPr>
          <p:cNvPr id="12" name="TextBox 11"/>
          <p:cNvSpPr txBox="1"/>
          <p:nvPr/>
        </p:nvSpPr>
        <p:spPr>
          <a:xfrm rot="-5400000">
            <a:off x="6402729" y="2220487"/>
            <a:ext cx="219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1. MODELISATION</a:t>
            </a:r>
          </a:p>
        </p:txBody>
      </p:sp>
      <p:sp>
        <p:nvSpPr>
          <p:cNvPr id="13" name="TextBox 12"/>
          <p:cNvSpPr txBox="1"/>
          <p:nvPr/>
        </p:nvSpPr>
        <p:spPr>
          <a:xfrm rot="-5400000">
            <a:off x="6644069" y="412615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CALCULER</a:t>
            </a:r>
          </a:p>
        </p:txBody>
      </p:sp>
    </p:spTree>
    <p:extLst>
      <p:ext uri="{BB962C8B-B14F-4D97-AF65-F5344CB8AC3E}">
        <p14:creationId xmlns:p14="http://schemas.microsoft.com/office/powerpoint/2010/main" val="140672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Modélisation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13588"/>
            <a:ext cx="3270172" cy="15661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664" y="789552"/>
            <a:ext cx="18117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/>
              <a:t>Exemple: Portique roulant</a:t>
            </a:r>
          </a:p>
        </p:txBody>
      </p:sp>
    </p:spTree>
    <p:extLst>
      <p:ext uri="{BB962C8B-B14F-4D97-AF65-F5344CB8AC3E}">
        <p14:creationId xmlns:p14="http://schemas.microsoft.com/office/powerpoint/2010/main" val="3533418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4061" y="780758"/>
            <a:ext cx="7726363" cy="782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400" dirty="0"/>
              <a:t>Prêt pour un jeu? Connectez-vous à </a:t>
            </a:r>
            <a:r>
              <a:rPr lang="en-GB" sz="1400" u="sng" dirty="0">
                <a:hlinkClick r:id="rId3"/>
              </a:rPr>
              <a:t>http://kahoot.com/</a:t>
            </a:r>
            <a:r>
              <a:rPr lang="en-GB" sz="1400" dirty="0"/>
              <a:t> </a:t>
            </a:r>
            <a:endParaRPr lang="fr-CH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6" y="1936351"/>
            <a:ext cx="3073808" cy="30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53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3" y="1828292"/>
            <a:ext cx="3094781" cy="30947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49FFD6-B373-FD42-B44D-D0DCA9BFD211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5411-26B7-E844-BDE3-A545BE8C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487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79" y="1869880"/>
            <a:ext cx="2756222" cy="27562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CE43D6-7950-594D-AF4C-8C5EC424F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061" y="780758"/>
            <a:ext cx="7726363" cy="782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400" dirty="0"/>
              <a:t>Prêt pour un jeu? Connectez-vous à </a:t>
            </a:r>
            <a:r>
              <a:rPr lang="en-GB" sz="1400" u="sng" dirty="0">
                <a:hlinkClick r:id="rId4"/>
              </a:rPr>
              <a:t>http://kahoot.com/</a:t>
            </a:r>
            <a:r>
              <a:rPr lang="en-GB" sz="1400" dirty="0"/>
              <a:t> 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19327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EBCEF-1A0F-8C40-825E-AAAB3F1F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5335504" cy="4134104"/>
          </a:xfrm>
        </p:spPr>
        <p:txBody>
          <a:bodyPr>
            <a:normAutofit/>
          </a:bodyPr>
          <a:lstStyle/>
          <a:p>
            <a:r>
              <a:rPr lang="fr-FR" dirty="0"/>
              <a:t>Organes de liaison de la structure avec la fondation</a:t>
            </a:r>
          </a:p>
          <a:p>
            <a:r>
              <a:rPr lang="fr-FR" dirty="0"/>
              <a:t>Au droit d‘un appui, certaines composantes du déplacement relatif à la fondation (ou degrés de liberté) sont bloquées</a:t>
            </a:r>
          </a:p>
          <a:p>
            <a:r>
              <a:rPr lang="fr-FR" dirty="0"/>
              <a:t>Les liaisons imposées par les appuis font naître des réactions d‘appuis</a:t>
            </a:r>
          </a:p>
          <a:p>
            <a:r>
              <a:rPr lang="fr-FR" dirty="0"/>
              <a:t>Pour les faire apparaître </a:t>
            </a:r>
          </a:p>
          <a:p>
            <a:pPr lvl="1"/>
            <a:r>
              <a:rPr lang="fr-FR" dirty="0"/>
              <a:t>Couper la structure au droit de ses appuis</a:t>
            </a:r>
          </a:p>
          <a:p>
            <a:pPr lvl="1"/>
            <a:r>
              <a:rPr lang="fr-FR" dirty="0"/>
              <a:t>Disloquer les appuis et la structure</a:t>
            </a:r>
          </a:p>
          <a:p>
            <a:pPr lvl="1"/>
            <a:r>
              <a:rPr lang="fr-FR" dirty="0">
                <a:sym typeface="Wingdings" pitchFamily="2" charset="2"/>
              </a:rPr>
              <a:t>Les réactions d‘appuis apparaissent comme action et réaction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D8C9E7-C95C-AA40-B3AC-105D926E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17585-0755-1C44-8A21-78774F6B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0A6D-FD23-F146-823E-F9CA6DDF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DAF1-DC0B-ED49-81DC-5F264F94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FD926-3E56-944E-9A47-73302D8FB330}"/>
              </a:ext>
            </a:extLst>
          </p:cNvPr>
          <p:cNvGrpSpPr/>
          <p:nvPr/>
        </p:nvGrpSpPr>
        <p:grpSpPr>
          <a:xfrm>
            <a:off x="6432001" y="196090"/>
            <a:ext cx="1807124" cy="2633707"/>
            <a:chOff x="6534944" y="734646"/>
            <a:chExt cx="2319886" cy="338100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D0843A-5280-5F43-BFB3-C23E55B5D12D}"/>
                </a:ext>
              </a:extLst>
            </p:cNvPr>
            <p:cNvSpPr/>
            <p:nvPr/>
          </p:nvSpPr>
          <p:spPr>
            <a:xfrm rot="-60000">
              <a:off x="7502769" y="734646"/>
              <a:ext cx="1352061" cy="2219569"/>
            </a:xfrm>
            <a:custGeom>
              <a:avLst/>
              <a:gdLst>
                <a:gd name="connsiteX0" fmla="*/ 750277 w 1352061"/>
                <a:gd name="connsiteY0" fmla="*/ 515816 h 2219569"/>
                <a:gd name="connsiteX1" fmla="*/ 0 w 1352061"/>
                <a:gd name="connsiteY1" fmla="*/ 2016369 h 2219569"/>
                <a:gd name="connsiteX2" fmla="*/ 375138 w 1352061"/>
                <a:gd name="connsiteY2" fmla="*/ 2219569 h 2219569"/>
                <a:gd name="connsiteX3" fmla="*/ 1109784 w 1352061"/>
                <a:gd name="connsiteY3" fmla="*/ 679939 h 2219569"/>
                <a:gd name="connsiteX4" fmla="*/ 1352061 w 1352061"/>
                <a:gd name="connsiteY4" fmla="*/ 164123 h 2219569"/>
                <a:gd name="connsiteX5" fmla="*/ 1000369 w 1352061"/>
                <a:gd name="connsiteY5" fmla="*/ 0 h 2219569"/>
                <a:gd name="connsiteX6" fmla="*/ 750277 w 1352061"/>
                <a:gd name="connsiteY6" fmla="*/ 515816 h 221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061" h="2219569">
                  <a:moveTo>
                    <a:pt x="750277" y="515816"/>
                  </a:moveTo>
                  <a:lnTo>
                    <a:pt x="0" y="2016369"/>
                  </a:lnTo>
                  <a:lnTo>
                    <a:pt x="375138" y="2219569"/>
                  </a:lnTo>
                  <a:lnTo>
                    <a:pt x="1109784" y="679939"/>
                  </a:lnTo>
                  <a:lnTo>
                    <a:pt x="1352061" y="164123"/>
                  </a:lnTo>
                  <a:lnTo>
                    <a:pt x="1000369" y="0"/>
                  </a:lnTo>
                  <a:lnTo>
                    <a:pt x="750277" y="51581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9B4A1A-520F-6B47-B3E8-D67C0FCDFF1F}"/>
                </a:ext>
              </a:extLst>
            </p:cNvPr>
            <p:cNvSpPr/>
            <p:nvPr/>
          </p:nvSpPr>
          <p:spPr>
            <a:xfrm>
              <a:off x="7432431" y="2774462"/>
              <a:ext cx="453292" cy="468923"/>
            </a:xfrm>
            <a:custGeom>
              <a:avLst/>
              <a:gdLst>
                <a:gd name="connsiteX0" fmla="*/ 78154 w 453292"/>
                <a:gd name="connsiteY0" fmla="*/ 0 h 468923"/>
                <a:gd name="connsiteX1" fmla="*/ 0 w 453292"/>
                <a:gd name="connsiteY1" fmla="*/ 382953 h 468923"/>
                <a:gd name="connsiteX2" fmla="*/ 171938 w 453292"/>
                <a:gd name="connsiteY2" fmla="*/ 468923 h 468923"/>
                <a:gd name="connsiteX3" fmla="*/ 453292 w 453292"/>
                <a:gd name="connsiteY3" fmla="*/ 195384 h 468923"/>
                <a:gd name="connsiteX4" fmla="*/ 78154 w 453292"/>
                <a:gd name="connsiteY4" fmla="*/ 0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292" h="468923">
                  <a:moveTo>
                    <a:pt x="78154" y="0"/>
                  </a:moveTo>
                  <a:lnTo>
                    <a:pt x="0" y="382953"/>
                  </a:lnTo>
                  <a:lnTo>
                    <a:pt x="171938" y="468923"/>
                  </a:lnTo>
                  <a:lnTo>
                    <a:pt x="453292" y="195384"/>
                  </a:lnTo>
                  <a:lnTo>
                    <a:pt x="78154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452BCA-69DB-8D4E-B1EA-98C8EC22FF2F}"/>
                </a:ext>
              </a:extLst>
            </p:cNvPr>
            <p:cNvSpPr/>
            <p:nvPr/>
          </p:nvSpPr>
          <p:spPr>
            <a:xfrm>
              <a:off x="7276123" y="2946400"/>
              <a:ext cx="422031" cy="468923"/>
            </a:xfrm>
            <a:custGeom>
              <a:avLst/>
              <a:gdLst>
                <a:gd name="connsiteX0" fmla="*/ 0 w 422031"/>
                <a:gd name="connsiteY0" fmla="*/ 265723 h 468923"/>
                <a:gd name="connsiteX1" fmla="*/ 367323 w 422031"/>
                <a:gd name="connsiteY1" fmla="*/ 468923 h 468923"/>
                <a:gd name="connsiteX2" fmla="*/ 422031 w 422031"/>
                <a:gd name="connsiteY2" fmla="*/ 62523 h 468923"/>
                <a:gd name="connsiteX3" fmla="*/ 304800 w 422031"/>
                <a:gd name="connsiteY3" fmla="*/ 0 h 468923"/>
                <a:gd name="connsiteX4" fmla="*/ 0 w 422031"/>
                <a:gd name="connsiteY4" fmla="*/ 265723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031" h="468923">
                  <a:moveTo>
                    <a:pt x="0" y="265723"/>
                  </a:moveTo>
                  <a:lnTo>
                    <a:pt x="367323" y="468923"/>
                  </a:lnTo>
                  <a:lnTo>
                    <a:pt x="422031" y="62523"/>
                  </a:lnTo>
                  <a:lnTo>
                    <a:pt x="304800" y="0"/>
                  </a:lnTo>
                  <a:lnTo>
                    <a:pt x="0" y="26572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CDF27D1-F00C-4D4A-BD8E-E877DD23D7AA}"/>
                </a:ext>
              </a:extLst>
            </p:cNvPr>
            <p:cNvSpPr/>
            <p:nvPr/>
          </p:nvSpPr>
          <p:spPr>
            <a:xfrm>
              <a:off x="6534944" y="3162176"/>
              <a:ext cx="1242647" cy="953477"/>
            </a:xfrm>
            <a:custGeom>
              <a:avLst/>
              <a:gdLst>
                <a:gd name="connsiteX0" fmla="*/ 640862 w 1242647"/>
                <a:gd name="connsiteY0" fmla="*/ 0 h 953477"/>
                <a:gd name="connsiteX1" fmla="*/ 1203570 w 1242647"/>
                <a:gd name="connsiteY1" fmla="*/ 320431 h 953477"/>
                <a:gd name="connsiteX2" fmla="*/ 1242647 w 1242647"/>
                <a:gd name="connsiteY2" fmla="*/ 953477 h 953477"/>
                <a:gd name="connsiteX3" fmla="*/ 31262 w 1242647"/>
                <a:gd name="connsiteY3" fmla="*/ 953477 h 953477"/>
                <a:gd name="connsiteX4" fmla="*/ 0 w 1242647"/>
                <a:gd name="connsiteY4" fmla="*/ 39077 h 953477"/>
                <a:gd name="connsiteX5" fmla="*/ 640862 w 1242647"/>
                <a:gd name="connsiteY5" fmla="*/ 0 h 9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2647" h="953477">
                  <a:moveTo>
                    <a:pt x="640862" y="0"/>
                  </a:moveTo>
                  <a:lnTo>
                    <a:pt x="1203570" y="320431"/>
                  </a:lnTo>
                  <a:lnTo>
                    <a:pt x="1242647" y="953477"/>
                  </a:lnTo>
                  <a:lnTo>
                    <a:pt x="31262" y="953477"/>
                  </a:lnTo>
                  <a:lnTo>
                    <a:pt x="0" y="39077"/>
                  </a:lnTo>
                  <a:lnTo>
                    <a:pt x="64086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9485EE-5A80-6B46-8C7F-B8190F6ED2A0}"/>
                </a:ext>
              </a:extLst>
            </p:cNvPr>
            <p:cNvSpPr/>
            <p:nvPr/>
          </p:nvSpPr>
          <p:spPr>
            <a:xfrm>
              <a:off x="7516343" y="3002457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284BA1-405D-2A47-AC91-46A5B53761E7}"/>
              </a:ext>
            </a:extLst>
          </p:cNvPr>
          <p:cNvGrpSpPr/>
          <p:nvPr/>
        </p:nvGrpSpPr>
        <p:grpSpPr>
          <a:xfrm>
            <a:off x="7142149" y="1401325"/>
            <a:ext cx="2285943" cy="3503415"/>
            <a:chOff x="6588224" y="2360510"/>
            <a:chExt cx="2934567" cy="449749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9A0060A-FBC0-F744-89EA-15B54C0CAC49}"/>
                </a:ext>
              </a:extLst>
            </p:cNvPr>
            <p:cNvSpPr/>
            <p:nvPr/>
          </p:nvSpPr>
          <p:spPr>
            <a:xfrm rot="21540000">
              <a:off x="8170730" y="2360510"/>
              <a:ext cx="1352061" cy="2219569"/>
            </a:xfrm>
            <a:custGeom>
              <a:avLst/>
              <a:gdLst>
                <a:gd name="connsiteX0" fmla="*/ 750277 w 1352061"/>
                <a:gd name="connsiteY0" fmla="*/ 515816 h 2219569"/>
                <a:gd name="connsiteX1" fmla="*/ 0 w 1352061"/>
                <a:gd name="connsiteY1" fmla="*/ 2016369 h 2219569"/>
                <a:gd name="connsiteX2" fmla="*/ 375138 w 1352061"/>
                <a:gd name="connsiteY2" fmla="*/ 2219569 h 2219569"/>
                <a:gd name="connsiteX3" fmla="*/ 1109784 w 1352061"/>
                <a:gd name="connsiteY3" fmla="*/ 679939 h 2219569"/>
                <a:gd name="connsiteX4" fmla="*/ 1352061 w 1352061"/>
                <a:gd name="connsiteY4" fmla="*/ 164123 h 2219569"/>
                <a:gd name="connsiteX5" fmla="*/ 1000369 w 1352061"/>
                <a:gd name="connsiteY5" fmla="*/ 0 h 2219569"/>
                <a:gd name="connsiteX6" fmla="*/ 750277 w 1352061"/>
                <a:gd name="connsiteY6" fmla="*/ 515816 h 221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2061" h="2219569">
                  <a:moveTo>
                    <a:pt x="750277" y="515816"/>
                  </a:moveTo>
                  <a:lnTo>
                    <a:pt x="0" y="2016369"/>
                  </a:lnTo>
                  <a:lnTo>
                    <a:pt x="375138" y="2219569"/>
                  </a:lnTo>
                  <a:lnTo>
                    <a:pt x="1109784" y="679939"/>
                  </a:lnTo>
                  <a:lnTo>
                    <a:pt x="1352061" y="164123"/>
                  </a:lnTo>
                  <a:lnTo>
                    <a:pt x="1000369" y="0"/>
                  </a:lnTo>
                  <a:lnTo>
                    <a:pt x="750277" y="51581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8C4EB73-73C8-FA43-8BB6-7E7670D3E6B2}"/>
                </a:ext>
              </a:extLst>
            </p:cNvPr>
            <p:cNvSpPr/>
            <p:nvPr/>
          </p:nvSpPr>
          <p:spPr>
            <a:xfrm>
              <a:off x="8100392" y="4400326"/>
              <a:ext cx="453292" cy="468923"/>
            </a:xfrm>
            <a:custGeom>
              <a:avLst/>
              <a:gdLst>
                <a:gd name="connsiteX0" fmla="*/ 78154 w 453292"/>
                <a:gd name="connsiteY0" fmla="*/ 0 h 468923"/>
                <a:gd name="connsiteX1" fmla="*/ 0 w 453292"/>
                <a:gd name="connsiteY1" fmla="*/ 382953 h 468923"/>
                <a:gd name="connsiteX2" fmla="*/ 171938 w 453292"/>
                <a:gd name="connsiteY2" fmla="*/ 468923 h 468923"/>
                <a:gd name="connsiteX3" fmla="*/ 453292 w 453292"/>
                <a:gd name="connsiteY3" fmla="*/ 195384 h 468923"/>
                <a:gd name="connsiteX4" fmla="*/ 78154 w 453292"/>
                <a:gd name="connsiteY4" fmla="*/ 0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292" h="468923">
                  <a:moveTo>
                    <a:pt x="78154" y="0"/>
                  </a:moveTo>
                  <a:lnTo>
                    <a:pt x="0" y="382953"/>
                  </a:lnTo>
                  <a:lnTo>
                    <a:pt x="171938" y="468923"/>
                  </a:lnTo>
                  <a:lnTo>
                    <a:pt x="453292" y="195384"/>
                  </a:lnTo>
                  <a:lnTo>
                    <a:pt x="78154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9A86FD-857B-0F45-BB5C-4A372EEE8FE8}"/>
                </a:ext>
              </a:extLst>
            </p:cNvPr>
            <p:cNvSpPr/>
            <p:nvPr/>
          </p:nvSpPr>
          <p:spPr>
            <a:xfrm>
              <a:off x="7329403" y="5688747"/>
              <a:ext cx="422031" cy="468923"/>
            </a:xfrm>
            <a:custGeom>
              <a:avLst/>
              <a:gdLst>
                <a:gd name="connsiteX0" fmla="*/ 0 w 422031"/>
                <a:gd name="connsiteY0" fmla="*/ 265723 h 468923"/>
                <a:gd name="connsiteX1" fmla="*/ 367323 w 422031"/>
                <a:gd name="connsiteY1" fmla="*/ 468923 h 468923"/>
                <a:gd name="connsiteX2" fmla="*/ 422031 w 422031"/>
                <a:gd name="connsiteY2" fmla="*/ 62523 h 468923"/>
                <a:gd name="connsiteX3" fmla="*/ 304800 w 422031"/>
                <a:gd name="connsiteY3" fmla="*/ 0 h 468923"/>
                <a:gd name="connsiteX4" fmla="*/ 0 w 422031"/>
                <a:gd name="connsiteY4" fmla="*/ 265723 h 46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031" h="468923">
                  <a:moveTo>
                    <a:pt x="0" y="265723"/>
                  </a:moveTo>
                  <a:lnTo>
                    <a:pt x="367323" y="468923"/>
                  </a:lnTo>
                  <a:lnTo>
                    <a:pt x="422031" y="62523"/>
                  </a:lnTo>
                  <a:lnTo>
                    <a:pt x="304800" y="0"/>
                  </a:lnTo>
                  <a:lnTo>
                    <a:pt x="0" y="26572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566F7F8-ADEB-6C4D-8CA5-51B98097EFF1}"/>
                </a:ext>
              </a:extLst>
            </p:cNvPr>
            <p:cNvSpPr/>
            <p:nvPr/>
          </p:nvSpPr>
          <p:spPr>
            <a:xfrm>
              <a:off x="6588224" y="5904523"/>
              <a:ext cx="1242647" cy="953477"/>
            </a:xfrm>
            <a:custGeom>
              <a:avLst/>
              <a:gdLst>
                <a:gd name="connsiteX0" fmla="*/ 640862 w 1242647"/>
                <a:gd name="connsiteY0" fmla="*/ 0 h 953477"/>
                <a:gd name="connsiteX1" fmla="*/ 1203570 w 1242647"/>
                <a:gd name="connsiteY1" fmla="*/ 320431 h 953477"/>
                <a:gd name="connsiteX2" fmla="*/ 1242647 w 1242647"/>
                <a:gd name="connsiteY2" fmla="*/ 953477 h 953477"/>
                <a:gd name="connsiteX3" fmla="*/ 31262 w 1242647"/>
                <a:gd name="connsiteY3" fmla="*/ 953477 h 953477"/>
                <a:gd name="connsiteX4" fmla="*/ 0 w 1242647"/>
                <a:gd name="connsiteY4" fmla="*/ 39077 h 953477"/>
                <a:gd name="connsiteX5" fmla="*/ 640862 w 1242647"/>
                <a:gd name="connsiteY5" fmla="*/ 0 h 95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2647" h="953477">
                  <a:moveTo>
                    <a:pt x="640862" y="0"/>
                  </a:moveTo>
                  <a:lnTo>
                    <a:pt x="1203570" y="320431"/>
                  </a:lnTo>
                  <a:lnTo>
                    <a:pt x="1242647" y="953477"/>
                  </a:lnTo>
                  <a:lnTo>
                    <a:pt x="31262" y="953477"/>
                  </a:lnTo>
                  <a:lnTo>
                    <a:pt x="0" y="39077"/>
                  </a:lnTo>
                  <a:lnTo>
                    <a:pt x="640862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56437F-567A-5248-B051-C60E566BBD74}"/>
                </a:ext>
              </a:extLst>
            </p:cNvPr>
            <p:cNvSpPr/>
            <p:nvPr/>
          </p:nvSpPr>
          <p:spPr>
            <a:xfrm>
              <a:off x="7569623" y="5744804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BBBACF-C890-8842-A969-0F39B9786FF4}"/>
                </a:ext>
              </a:extLst>
            </p:cNvPr>
            <p:cNvSpPr/>
            <p:nvPr/>
          </p:nvSpPr>
          <p:spPr>
            <a:xfrm>
              <a:off x="8163076" y="4687991"/>
              <a:ext cx="144403" cy="133182"/>
            </a:xfrm>
            <a:prstGeom prst="ellipse">
              <a:avLst/>
            </a:prstGeom>
            <a:solidFill>
              <a:srgbClr val="223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786409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49" y="1641967"/>
            <a:ext cx="3468065" cy="34680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24BC3D-37C5-144D-8138-84059E4A70DF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89DE7-35F4-7641-8DAC-413BF341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453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41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50" y="1726265"/>
            <a:ext cx="3034014" cy="30340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2DFD24-7820-2340-9042-9E57FB3CA2FB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8754-F79E-A042-B617-7C572F8A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015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42</a:t>
            </a:fld>
            <a:endParaRPr lang="fr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93" y="1750516"/>
            <a:ext cx="2875586" cy="287558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9AE8C0-9B73-D44B-B80D-E6ED6EE9C3D9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8D75-C9D1-2348-B8D1-13ED9185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634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43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11" y="1878324"/>
            <a:ext cx="2790946" cy="27909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333154-A273-2447-AFB6-7FAC6690322C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0DBE5-97C5-3649-A675-E576323DF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7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44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03155"/>
            <a:ext cx="2944022" cy="29440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C065A1-7B8A-1140-ABCB-ADAAB89675B5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1FFA0-605D-1F40-B47A-E09F246CD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530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15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Cours 4</a:t>
            </a:r>
          </a:p>
        </p:txBody>
      </p:sp>
      <p:sp>
        <p:nvSpPr>
          <p:cNvPr id="15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45</a:t>
            </a:fld>
            <a:endParaRPr lang="fr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43" y="1892166"/>
            <a:ext cx="2944022" cy="29440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90456F-A5F2-5145-8CD2-9ECF74A409A6}"/>
              </a:ext>
            </a:extLst>
          </p:cNvPr>
          <p:cNvSpPr txBox="1">
            <a:spLocks/>
          </p:cNvSpPr>
          <p:nvPr/>
        </p:nvSpPr>
        <p:spPr>
          <a:xfrm>
            <a:off x="2554061" y="780758"/>
            <a:ext cx="7726363" cy="78293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400"/>
              <a:t>Prêt pour un jeu? Connectez-vous à </a:t>
            </a:r>
            <a:r>
              <a:rPr lang="en-GB" sz="1400" u="sng">
                <a:hlinkClick r:id="rId4"/>
              </a:rPr>
              <a:t>http://kahoot.com/</a:t>
            </a:r>
            <a:r>
              <a:rPr lang="en-GB" sz="1400"/>
              <a:t> </a:t>
            </a:r>
            <a:endParaRPr lang="fr-CH" sz="1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4230-F069-674B-A246-CFE37145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323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3254E2-CF44-9240-8D4D-B28247913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0276C2-5CC2-9548-9C43-F79485B6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DB05C-25AA-1248-92EB-2C9C367D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2EB2-2319-B147-8B50-054FFD4B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0E2E-27E7-484A-B8FF-24CE3339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601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3254E2-CF44-9240-8D4D-B28247913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0276C2-5CC2-9548-9C43-F79485B6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DB05C-25AA-1248-92EB-2C9C367D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2EB2-2319-B147-8B50-054FFD4B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0E2E-27E7-484A-B8FF-24CE3339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373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975089-0788-4848-A015-FA9BCDBD0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45621"/>
            <a:ext cx="7726363" cy="3386772"/>
          </a:xfrm>
        </p:spPr>
        <p:txBody>
          <a:bodyPr/>
          <a:lstStyle/>
          <a:p>
            <a:r>
              <a:rPr lang="de-CH" dirty="0" err="1"/>
              <a:t>Impose</a:t>
            </a:r>
            <a:r>
              <a:rPr lang="de-CH" dirty="0"/>
              <a:t> </a:t>
            </a:r>
            <a:r>
              <a:rPr lang="de-CH" b="1" dirty="0" err="1"/>
              <a:t>un</a:t>
            </a:r>
            <a:r>
              <a:rPr lang="de-CH" b="1" dirty="0"/>
              <a:t> </a:t>
            </a:r>
            <a:r>
              <a:rPr lang="de-CH" b="1" dirty="0" err="1"/>
              <a:t>seul</a:t>
            </a:r>
            <a:r>
              <a:rPr lang="de-CH" b="1" dirty="0"/>
              <a:t> </a:t>
            </a:r>
            <a:r>
              <a:rPr lang="de-CH" b="1" dirty="0" err="1"/>
              <a:t>blocage</a:t>
            </a:r>
            <a:r>
              <a:rPr lang="de-CH" b="1" dirty="0"/>
              <a:t> de </a:t>
            </a:r>
            <a:r>
              <a:rPr lang="de-CH" b="1" dirty="0" err="1"/>
              <a:t>translation</a:t>
            </a:r>
            <a:r>
              <a:rPr lang="de-CH" b="1" dirty="0"/>
              <a:t> </a:t>
            </a:r>
            <a:r>
              <a:rPr lang="de-CH" dirty="0"/>
              <a:t>(les </a:t>
            </a:r>
            <a:r>
              <a:rPr lang="de-CH" dirty="0" err="1"/>
              <a:t>autres</a:t>
            </a:r>
            <a:r>
              <a:rPr lang="de-CH" dirty="0"/>
              <a:t> DDL </a:t>
            </a:r>
            <a:r>
              <a:rPr lang="de-CH" dirty="0" err="1"/>
              <a:t>sont</a:t>
            </a:r>
            <a:r>
              <a:rPr lang="de-CH" dirty="0"/>
              <a:t> </a:t>
            </a:r>
            <a:r>
              <a:rPr lang="de-CH" dirty="0" err="1"/>
              <a:t>libres</a:t>
            </a:r>
            <a:r>
              <a:rPr lang="de-CH" dirty="0"/>
              <a:t>)</a:t>
            </a:r>
          </a:p>
          <a:p>
            <a:pPr lvl="1"/>
            <a:r>
              <a:rPr lang="de-CH" dirty="0">
                <a:sym typeface="Wingdings" pitchFamily="2" charset="2"/>
              </a:rPr>
              <a:t>La </a:t>
            </a:r>
            <a:r>
              <a:rPr lang="de-CH" dirty="0" err="1">
                <a:sym typeface="Wingdings" pitchFamily="2" charset="2"/>
              </a:rPr>
              <a:t>ligne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d‘action</a:t>
            </a:r>
            <a:r>
              <a:rPr lang="de-CH" dirty="0">
                <a:sym typeface="Wingdings" pitchFamily="2" charset="2"/>
              </a:rPr>
              <a:t> de la </a:t>
            </a:r>
            <a:r>
              <a:rPr lang="de-CH" dirty="0" err="1">
                <a:sym typeface="Wingdings" pitchFamily="2" charset="2"/>
              </a:rPr>
              <a:t>réaction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d‘appui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définie</a:t>
            </a:r>
            <a:r>
              <a:rPr lang="de-CH" dirty="0">
                <a:sym typeface="Wingdings" pitchFamily="2" charset="2"/>
              </a:rPr>
              <a:t>. Elle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b="1" dirty="0">
                <a:sym typeface="Wingdings" pitchFamily="2" charset="2"/>
              </a:rPr>
              <a:t>orthogonale</a:t>
            </a:r>
            <a:r>
              <a:rPr lang="de-CH" dirty="0">
                <a:sym typeface="Wingdings" pitchFamily="2" charset="2"/>
              </a:rPr>
              <a:t> au plan </a:t>
            </a:r>
            <a:r>
              <a:rPr lang="de-CH" dirty="0" err="1">
                <a:sym typeface="Wingdings" pitchFamily="2" charset="2"/>
              </a:rPr>
              <a:t>d‘appui</a:t>
            </a:r>
            <a:endParaRPr lang="de-CH" dirty="0">
              <a:sym typeface="Wingdings" pitchFamily="2" charset="2"/>
            </a:endParaRPr>
          </a:p>
          <a:p>
            <a:pPr lvl="1"/>
            <a:r>
              <a:rPr lang="de-CH" dirty="0" err="1">
                <a:sym typeface="Wingdings" pitchFamily="2" charset="2"/>
              </a:rPr>
              <a:t>Seulement</a:t>
            </a:r>
            <a:r>
              <a:rPr lang="de-CH" dirty="0">
                <a:sym typeface="Wingdings" pitchFamily="2" charset="2"/>
              </a:rPr>
              <a:t> la </a:t>
            </a:r>
            <a:r>
              <a:rPr lang="de-CH" dirty="0" err="1">
                <a:sym typeface="Wingdings" pitchFamily="2" charset="2"/>
              </a:rPr>
              <a:t>composante</a:t>
            </a:r>
            <a:r>
              <a:rPr lang="de-CH" dirty="0">
                <a:sym typeface="Wingdings" pitchFamily="2" charset="2"/>
              </a:rPr>
              <a:t> de la </a:t>
            </a:r>
            <a:r>
              <a:rPr lang="de-CH" dirty="0" err="1">
                <a:sym typeface="Wingdings" pitchFamily="2" charset="2"/>
              </a:rPr>
              <a:t>réaction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d‘appui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est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inconnues</a:t>
            </a:r>
            <a:endParaRPr lang="de-CH" dirty="0">
              <a:sym typeface="Wingdings" pitchFamily="2" charset="2"/>
            </a:endParaRPr>
          </a:p>
          <a:p>
            <a:pPr lvl="1"/>
            <a:r>
              <a:rPr lang="de-CH" dirty="0">
                <a:sym typeface="Wingdings" pitchFamily="2" charset="2"/>
              </a:rPr>
              <a:t>1 </a:t>
            </a:r>
            <a:r>
              <a:rPr lang="de-CH" dirty="0" err="1">
                <a:sym typeface="Wingdings" pitchFamily="2" charset="2"/>
              </a:rPr>
              <a:t>inconnue</a:t>
            </a:r>
            <a:endParaRPr lang="de-CH" dirty="0">
              <a:sym typeface="Wingdings" pitchFamily="2" charset="2"/>
            </a:endParaRPr>
          </a:p>
          <a:p>
            <a:r>
              <a:rPr lang="de-CH" dirty="0">
                <a:sym typeface="Wingdings" pitchFamily="2" charset="2"/>
              </a:rPr>
              <a:t>Symboles </a:t>
            </a:r>
            <a:r>
              <a:rPr lang="de-CH" dirty="0" err="1">
                <a:sym typeface="Wingdings" pitchFamily="2" charset="2"/>
              </a:rPr>
              <a:t>graphiques</a:t>
            </a:r>
            <a:r>
              <a:rPr lang="de-CH" dirty="0"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CB05C-B012-7C41-822A-22BEC7D4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 à rouleau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99E71-12AA-EB49-82F7-4D187FDF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FE121-AF67-AD48-94B0-8B6BC1E3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65E3C-A22D-6147-8741-3AABB49D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D411ED-DFAF-5848-9B10-3E01EC755368}"/>
              </a:ext>
            </a:extLst>
          </p:cNvPr>
          <p:cNvGrpSpPr/>
          <p:nvPr/>
        </p:nvGrpSpPr>
        <p:grpSpPr>
          <a:xfrm>
            <a:off x="1718324" y="2856662"/>
            <a:ext cx="2357406" cy="762202"/>
            <a:chOff x="755957" y="3523594"/>
            <a:chExt cx="3103084" cy="1003296"/>
          </a:xfrm>
        </p:grpSpPr>
        <p:pic>
          <p:nvPicPr>
            <p:cNvPr id="8" name="Picture 7" descr="rouleau.jpg">
              <a:extLst>
                <a:ext uri="{FF2B5EF4-FFF2-40B4-BE49-F238E27FC236}">
                  <a16:creationId xmlns:a16="http://schemas.microsoft.com/office/drawing/2014/main" id="{BC291F1A-013C-6F44-95C9-2E4A7438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2404" t="5065" r="80302" b="67685"/>
            <a:stretch>
              <a:fillRect/>
            </a:stretch>
          </p:blipFill>
          <p:spPr>
            <a:xfrm rot="120000">
              <a:off x="755957" y="3523594"/>
              <a:ext cx="1580474" cy="1003296"/>
            </a:xfrm>
            <a:prstGeom prst="rect">
              <a:avLst/>
            </a:prstGeom>
          </p:spPr>
        </p:pic>
        <p:pic>
          <p:nvPicPr>
            <p:cNvPr id="9" name="Picture 8" descr="rouleau.jpg">
              <a:extLst>
                <a:ext uri="{FF2B5EF4-FFF2-40B4-BE49-F238E27FC236}">
                  <a16:creationId xmlns:a16="http://schemas.microsoft.com/office/drawing/2014/main" id="{197F666C-71CC-2543-A672-8E5F5590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57087" t="8952" r="27951" b="79320"/>
            <a:stretch>
              <a:fillRect/>
            </a:stretch>
          </p:blipFill>
          <p:spPr>
            <a:xfrm rot="-120000">
              <a:off x="2490889" y="3672112"/>
              <a:ext cx="1368152" cy="43204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7CF4C8-83DA-2147-99E9-E23F3DB67229}"/>
              </a:ext>
            </a:extLst>
          </p:cNvPr>
          <p:cNvGrpSpPr/>
          <p:nvPr/>
        </p:nvGrpSpPr>
        <p:grpSpPr>
          <a:xfrm>
            <a:off x="1641862" y="4209025"/>
            <a:ext cx="2571103" cy="547043"/>
            <a:chOff x="521661" y="5217587"/>
            <a:chExt cx="3384376" cy="720080"/>
          </a:xfrm>
        </p:grpSpPr>
        <p:pic>
          <p:nvPicPr>
            <p:cNvPr id="11" name="Picture 10" descr="rouleau.jpg">
              <a:extLst>
                <a:ext uri="{FF2B5EF4-FFF2-40B4-BE49-F238E27FC236}">
                  <a16:creationId xmlns:a16="http://schemas.microsoft.com/office/drawing/2014/main" id="{8AC44AF1-1ADC-FE4F-8BA3-BED1F78B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24013" t="9773" r="58662" b="70680"/>
            <a:stretch>
              <a:fillRect/>
            </a:stretch>
          </p:blipFill>
          <p:spPr>
            <a:xfrm>
              <a:off x="521661" y="5217587"/>
              <a:ext cx="1584176" cy="720080"/>
            </a:xfrm>
            <a:prstGeom prst="rect">
              <a:avLst/>
            </a:prstGeom>
          </p:spPr>
        </p:pic>
        <p:pic>
          <p:nvPicPr>
            <p:cNvPr id="12" name="Picture 11" descr="rouleau2.jpg">
              <a:extLst>
                <a:ext uri="{FF2B5EF4-FFF2-40B4-BE49-F238E27FC236}">
                  <a16:creationId xmlns:a16="http://schemas.microsoft.com/office/drawing/2014/main" id="{35FF97FD-BF22-1F42-8CCD-B93D99EE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l="79137" t="10907" r="3538" b="77365"/>
            <a:stretch>
              <a:fillRect/>
            </a:stretch>
          </p:blipFill>
          <p:spPr>
            <a:xfrm rot="-60000">
              <a:off x="2321861" y="5217587"/>
              <a:ext cx="1584176" cy="432048"/>
            </a:xfrm>
            <a:prstGeom prst="rect">
              <a:avLst/>
            </a:prstGeom>
          </p:spPr>
        </p:pic>
      </p:grpSp>
      <p:pic>
        <p:nvPicPr>
          <p:cNvPr id="13" name="Picture 12" descr="rouleau2.jpg">
            <a:extLst>
              <a:ext uri="{FF2B5EF4-FFF2-40B4-BE49-F238E27FC236}">
                <a16:creationId xmlns:a16="http://schemas.microsoft.com/office/drawing/2014/main" id="{2E1DC3F9-940F-3F4C-A243-651D5BA7F3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575" t="39093" r="57476" b="10086"/>
          <a:stretch>
            <a:fillRect/>
          </a:stretch>
        </p:blipFill>
        <p:spPr>
          <a:xfrm>
            <a:off x="5441804" y="2300646"/>
            <a:ext cx="2478877" cy="1239439"/>
          </a:xfrm>
          <a:prstGeom prst="rect">
            <a:avLst/>
          </a:prstGeom>
        </p:spPr>
      </p:pic>
      <p:pic>
        <p:nvPicPr>
          <p:cNvPr id="14" name="Picture 13" descr="rouleau2.jpg">
            <a:extLst>
              <a:ext uri="{FF2B5EF4-FFF2-40B4-BE49-F238E27FC236}">
                <a16:creationId xmlns:a16="http://schemas.microsoft.com/office/drawing/2014/main" id="{B49F6265-ABAA-9B48-9039-B93F98E4657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55897" t="39446" r="3590" b="19397"/>
          <a:stretch>
            <a:fillRect/>
          </a:stretch>
        </p:blipFill>
        <p:spPr>
          <a:xfrm>
            <a:off x="5441804" y="3823222"/>
            <a:ext cx="2452447" cy="1003744"/>
          </a:xfrm>
          <a:prstGeom prst="rect">
            <a:avLst/>
          </a:prstGeom>
        </p:spPr>
      </p:pic>
      <p:grpSp>
        <p:nvGrpSpPr>
          <p:cNvPr id="15" name="Group 12">
            <a:extLst>
              <a:ext uri="{FF2B5EF4-FFF2-40B4-BE49-F238E27FC236}">
                <a16:creationId xmlns:a16="http://schemas.microsoft.com/office/drawing/2014/main" id="{5C075122-BB6A-5244-8D2A-16F9654D5825}"/>
              </a:ext>
            </a:extLst>
          </p:cNvPr>
          <p:cNvGrpSpPr/>
          <p:nvPr/>
        </p:nvGrpSpPr>
        <p:grpSpPr>
          <a:xfrm>
            <a:off x="715170" y="4328136"/>
            <a:ext cx="765352" cy="660060"/>
            <a:chOff x="-49001" y="4034264"/>
            <a:chExt cx="1214610" cy="99119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309D3C-8053-8547-86A4-9FF744DD1EB8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89F637-EB11-DE43-8053-095D6CB42E5E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F84BBE-E89D-9E47-A1D7-184BFF73E28D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F247A9-7849-D349-8D19-AF034BD39C0F}"/>
                </a:ext>
              </a:extLst>
            </p:cNvPr>
            <p:cNvSpPr txBox="1"/>
            <p:nvPr/>
          </p:nvSpPr>
          <p:spPr>
            <a:xfrm>
              <a:off x="-49001" y="4034264"/>
              <a:ext cx="338026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184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CA22D5-9A6C-4E46-91EA-D24E72DA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Appui à rouleau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49629-CA86-C54C-AF6C-69DBDDD8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F743F-D17E-F844-94F9-8E5B8EEA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E0ED-531E-754E-9532-B774913C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AD5AED-E666-5E48-A7BB-07A057A66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42" y="1203785"/>
            <a:ext cx="3983228" cy="33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7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2612E4-65CC-844A-8CB1-816CBACC6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r>
              <a:rPr lang="de-CH" dirty="0" err="1">
                <a:solidFill>
                  <a:prstClr val="black"/>
                </a:solidFill>
              </a:rPr>
              <a:t>S‘oppose</a:t>
            </a:r>
            <a:r>
              <a:rPr lang="de-CH" dirty="0">
                <a:solidFill>
                  <a:prstClr val="black"/>
                </a:solidFill>
              </a:rPr>
              <a:t> à </a:t>
            </a:r>
            <a:r>
              <a:rPr lang="de-CH" b="1" dirty="0" err="1"/>
              <a:t>toutes</a:t>
            </a:r>
            <a:r>
              <a:rPr lang="de-CH" b="1" dirty="0"/>
              <a:t> </a:t>
            </a:r>
            <a:r>
              <a:rPr lang="de-CH" b="1" dirty="0" err="1"/>
              <a:t>translation</a:t>
            </a:r>
            <a:r>
              <a:rPr lang="de-CH" b="1" dirty="0"/>
              <a:t> </a:t>
            </a:r>
            <a:r>
              <a:rPr lang="de-CH" dirty="0">
                <a:solidFill>
                  <a:prstClr val="black"/>
                </a:solidFill>
              </a:rPr>
              <a:t>du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d‘appui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mais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laisse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libre</a:t>
            </a:r>
            <a:r>
              <a:rPr lang="de-CH" dirty="0">
                <a:solidFill>
                  <a:prstClr val="black"/>
                </a:solidFill>
              </a:rPr>
              <a:t> les </a:t>
            </a:r>
            <a:r>
              <a:rPr lang="de-CH" dirty="0" err="1">
                <a:solidFill>
                  <a:prstClr val="black"/>
                </a:solidFill>
              </a:rPr>
              <a:t>rotations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autour</a:t>
            </a:r>
            <a:r>
              <a:rPr lang="de-CH" dirty="0">
                <a:solidFill>
                  <a:prstClr val="black"/>
                </a:solidFill>
              </a:rPr>
              <a:t> de </a:t>
            </a:r>
            <a:r>
              <a:rPr lang="de-CH" dirty="0" err="1">
                <a:solidFill>
                  <a:prstClr val="black"/>
                </a:solidFill>
              </a:rPr>
              <a:t>ce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endParaRPr lang="de-CH" dirty="0">
              <a:solidFill>
                <a:prstClr val="black"/>
              </a:solidFill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La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ligne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d‘action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de la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réaction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d‘appui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n‘est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pas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définie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le plan: 2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l‘espace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3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D’autre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termes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équivalents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rotule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,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appui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articulé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Symboles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graphiques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</a:t>
            </a:r>
            <a:endParaRPr lang="de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DE6D47-0040-104E-B9D9-323C9521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5504C-4D52-EE4B-815D-47AEBA34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B50A9-B880-8541-AA71-E41F7E4A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D5E7-957D-D647-ACB0-0163C020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2EA9DD-1899-5643-9482-F59BE67AF5F2}"/>
              </a:ext>
            </a:extLst>
          </p:cNvPr>
          <p:cNvGrpSpPr/>
          <p:nvPr/>
        </p:nvGrpSpPr>
        <p:grpSpPr>
          <a:xfrm>
            <a:off x="1892007" y="4105490"/>
            <a:ext cx="2145027" cy="830520"/>
            <a:chOff x="1250833" y="5126068"/>
            <a:chExt cx="3177151" cy="1230142"/>
          </a:xfrm>
        </p:grpSpPr>
        <p:pic>
          <p:nvPicPr>
            <p:cNvPr id="8" name="Picture 7" descr="articulation2.jpg">
              <a:extLst>
                <a:ext uri="{FF2B5EF4-FFF2-40B4-BE49-F238E27FC236}">
                  <a16:creationId xmlns:a16="http://schemas.microsoft.com/office/drawing/2014/main" id="{1B4354CA-2066-E348-8DFE-EB8AF4FA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82287" t="10305" r="5901" b="66239"/>
            <a:stretch>
              <a:fillRect/>
            </a:stretch>
          </p:blipFill>
          <p:spPr>
            <a:xfrm>
              <a:off x="3275856" y="5126068"/>
              <a:ext cx="1152128" cy="998511"/>
            </a:xfrm>
            <a:prstGeom prst="rect">
              <a:avLst/>
            </a:prstGeom>
          </p:spPr>
        </p:pic>
        <p:pic>
          <p:nvPicPr>
            <p:cNvPr id="9" name="Picture 8" descr="articulation2.jpg">
              <a:extLst>
                <a:ext uri="{FF2B5EF4-FFF2-40B4-BE49-F238E27FC236}">
                  <a16:creationId xmlns:a16="http://schemas.microsoft.com/office/drawing/2014/main" id="{57AF520D-A9A3-BD4A-8631-68A77E180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27950" t="6696" r="57875" b="62630"/>
            <a:stretch>
              <a:fillRect/>
            </a:stretch>
          </p:blipFill>
          <p:spPr>
            <a:xfrm>
              <a:off x="1250833" y="5132074"/>
              <a:ext cx="1296144" cy="1224136"/>
            </a:xfrm>
            <a:prstGeom prst="rect">
              <a:avLst/>
            </a:prstGeom>
          </p:spPr>
        </p:pic>
      </p:grpSp>
      <p:pic>
        <p:nvPicPr>
          <p:cNvPr id="10" name="Picture 9" descr="articulation2.jpg">
            <a:extLst>
              <a:ext uri="{FF2B5EF4-FFF2-40B4-BE49-F238E27FC236}">
                <a16:creationId xmlns:a16="http://schemas.microsoft.com/office/drawing/2014/main" id="{E26FB429-9433-7A45-9382-551F8690DE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61025" t="51804" r="5901" b="15718"/>
          <a:stretch>
            <a:fillRect/>
          </a:stretch>
        </p:blipFill>
        <p:spPr>
          <a:xfrm>
            <a:off x="5708670" y="4085236"/>
            <a:ext cx="2041856" cy="875082"/>
          </a:xfrm>
          <a:prstGeom prst="rect">
            <a:avLst/>
          </a:prstGeom>
        </p:spPr>
      </p:pic>
      <p:pic>
        <p:nvPicPr>
          <p:cNvPr id="11" name="Picture 10" descr="articulation2.jpg">
            <a:extLst>
              <a:ext uri="{FF2B5EF4-FFF2-40B4-BE49-F238E27FC236}">
                <a16:creationId xmlns:a16="http://schemas.microsoft.com/office/drawing/2014/main" id="{C4CF699E-24FB-1B4C-81D4-E29F0874A6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362" t="51804" r="59051" b="15718"/>
          <a:stretch>
            <a:fillRect/>
          </a:stretch>
        </p:blipFill>
        <p:spPr>
          <a:xfrm>
            <a:off x="5538516" y="3026993"/>
            <a:ext cx="2382165" cy="8750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1EE985B-BA03-9640-8D38-13086F3C4D7F}"/>
              </a:ext>
            </a:extLst>
          </p:cNvPr>
          <p:cNvGrpSpPr/>
          <p:nvPr/>
        </p:nvGrpSpPr>
        <p:grpSpPr>
          <a:xfrm>
            <a:off x="1615432" y="3227769"/>
            <a:ext cx="2686481" cy="729234"/>
            <a:chOff x="828707" y="3717032"/>
            <a:chExt cx="3979136" cy="1080120"/>
          </a:xfrm>
        </p:grpSpPr>
        <p:pic>
          <p:nvPicPr>
            <p:cNvPr id="18" name="Picture 17" descr="articulation.jpg">
              <a:extLst>
                <a:ext uri="{FF2B5EF4-FFF2-40B4-BE49-F238E27FC236}">
                  <a16:creationId xmlns:a16="http://schemas.microsoft.com/office/drawing/2014/main" id="{9DE6F728-FEC5-5342-AF6C-4E48209C8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 l="7475" t="12109" r="73625" b="60826"/>
            <a:stretch>
              <a:fillRect/>
            </a:stretch>
          </p:blipFill>
          <p:spPr>
            <a:xfrm>
              <a:off x="828707" y="3717032"/>
              <a:ext cx="1728192" cy="1080120"/>
            </a:xfrm>
            <a:prstGeom prst="rect">
              <a:avLst/>
            </a:prstGeom>
          </p:spPr>
        </p:pic>
        <p:pic>
          <p:nvPicPr>
            <p:cNvPr id="19" name="Picture 18" descr="articulation.jpg">
              <a:extLst>
                <a:ext uri="{FF2B5EF4-FFF2-40B4-BE49-F238E27FC236}">
                  <a16:creationId xmlns:a16="http://schemas.microsoft.com/office/drawing/2014/main" id="{6E77A508-9036-3341-907E-332626233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7298" t="12539" r="73802" b="70889"/>
            <a:stretch/>
          </p:blipFill>
          <p:spPr>
            <a:xfrm>
              <a:off x="3079651" y="3725576"/>
              <a:ext cx="1728192" cy="661326"/>
            </a:xfrm>
            <a:prstGeom prst="rect">
              <a:avLst/>
            </a:prstGeom>
          </p:spPr>
        </p:pic>
      </p:grpSp>
      <p:grpSp>
        <p:nvGrpSpPr>
          <p:cNvPr id="20" name="Group 12">
            <a:extLst>
              <a:ext uri="{FF2B5EF4-FFF2-40B4-BE49-F238E27FC236}">
                <a16:creationId xmlns:a16="http://schemas.microsoft.com/office/drawing/2014/main" id="{9F6D8237-D57C-D949-9B52-8BE8EC6476F5}"/>
              </a:ext>
            </a:extLst>
          </p:cNvPr>
          <p:cNvGrpSpPr/>
          <p:nvPr/>
        </p:nvGrpSpPr>
        <p:grpSpPr>
          <a:xfrm>
            <a:off x="715170" y="4328136"/>
            <a:ext cx="765352" cy="660060"/>
            <a:chOff x="-49001" y="4034264"/>
            <a:chExt cx="1214610" cy="99119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B4C7C1-68BB-AF4C-B107-D8AC0B849923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E53C7F-6283-5B4E-A77E-FEB19C128CB0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C438F5-EF3F-814D-A953-65AE701CE158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0F4B93-95D6-2D46-837D-D04B1A3B36AA}"/>
                </a:ext>
              </a:extLst>
            </p:cNvPr>
            <p:cNvSpPr txBox="1"/>
            <p:nvPr/>
          </p:nvSpPr>
          <p:spPr>
            <a:xfrm>
              <a:off x="-49001" y="4034264"/>
              <a:ext cx="338026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0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579314-C0ED-6640-BE5D-17587A0A7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51726"/>
            <a:ext cx="3671466" cy="611962"/>
          </a:xfrm>
        </p:spPr>
        <p:txBody>
          <a:bodyPr/>
          <a:lstStyle/>
          <a:p>
            <a:r>
              <a:rPr lang="fr-FR" dirty="0"/>
              <a:t>Appui à balanciers à contact linéaire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2F4367-1D1F-094B-BA54-2A46BBAC6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951726"/>
            <a:ext cx="3671466" cy="611962"/>
          </a:xfrm>
        </p:spPr>
        <p:txBody>
          <a:bodyPr/>
          <a:lstStyle/>
          <a:p>
            <a:r>
              <a:rPr lang="fr-FR" dirty="0"/>
              <a:t>Articulation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9EA60-62E2-4544-BF36-5FB133B06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9D10D-4792-C240-B49D-236ECB6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0F0C-3942-3A4C-96AE-3D574C49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4C0EF-142D-014F-922F-4B65863E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107371-5A35-2849-BCC3-7A4E68A7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38" y="1796696"/>
            <a:ext cx="3290934" cy="24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BA3CB1-3B90-8946-B4C4-66AC99CC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092325"/>
            <a:ext cx="35433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0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60A1B0-5BAB-BF49-89C5-13AB6D56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1301"/>
            <a:ext cx="7726363" cy="1365250"/>
          </a:xfrm>
        </p:spPr>
        <p:txBody>
          <a:bodyPr/>
          <a:lstStyle/>
          <a:p>
            <a:r>
              <a:rPr lang="de-CH" dirty="0" err="1">
                <a:solidFill>
                  <a:prstClr val="black"/>
                </a:solidFill>
              </a:rPr>
              <a:t>S‘oppose</a:t>
            </a:r>
            <a:r>
              <a:rPr lang="de-CH" dirty="0">
                <a:solidFill>
                  <a:prstClr val="black"/>
                </a:solidFill>
              </a:rPr>
              <a:t> à </a:t>
            </a:r>
            <a:r>
              <a:rPr lang="de-CH" b="1" dirty="0" err="1"/>
              <a:t>toute</a:t>
            </a:r>
            <a:r>
              <a:rPr lang="de-CH" b="1" dirty="0"/>
              <a:t> </a:t>
            </a:r>
            <a:r>
              <a:rPr lang="de-CH" b="1" dirty="0" err="1"/>
              <a:t>translation</a:t>
            </a:r>
            <a:r>
              <a:rPr lang="de-CH" b="1" dirty="0"/>
              <a:t> et </a:t>
            </a:r>
            <a:r>
              <a:rPr lang="de-CH" b="1" dirty="0" err="1"/>
              <a:t>toute</a:t>
            </a:r>
            <a:r>
              <a:rPr lang="de-CH" b="1" dirty="0"/>
              <a:t> </a:t>
            </a:r>
            <a:r>
              <a:rPr lang="de-CH" b="1" dirty="0" err="1"/>
              <a:t>rotation</a:t>
            </a:r>
            <a:r>
              <a:rPr lang="de-CH" b="1" dirty="0"/>
              <a:t> </a:t>
            </a:r>
            <a:r>
              <a:rPr lang="de-CH" dirty="0">
                <a:solidFill>
                  <a:prstClr val="black"/>
                </a:solidFill>
              </a:rPr>
              <a:t>du </a:t>
            </a:r>
            <a:r>
              <a:rPr lang="de-CH" dirty="0" err="1">
                <a:solidFill>
                  <a:prstClr val="black"/>
                </a:solidFill>
              </a:rPr>
              <a:t>point</a:t>
            </a:r>
            <a:r>
              <a:rPr lang="de-CH" dirty="0">
                <a:solidFill>
                  <a:prstClr val="black"/>
                </a:solidFill>
              </a:rPr>
              <a:t> </a:t>
            </a:r>
            <a:r>
              <a:rPr lang="de-CH" dirty="0" err="1">
                <a:solidFill>
                  <a:prstClr val="black"/>
                </a:solidFill>
              </a:rPr>
              <a:t>d‘appui</a:t>
            </a:r>
            <a:endParaRPr lang="de-CH" dirty="0">
              <a:solidFill>
                <a:prstClr val="black"/>
              </a:solidFill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le plan: 3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pPr lvl="1"/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Dans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l‘espace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 6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inconnues</a:t>
            </a:r>
            <a:endParaRPr lang="de-CH" dirty="0">
              <a:solidFill>
                <a:prstClr val="black"/>
              </a:solidFill>
              <a:sym typeface="Wingdings" pitchFamily="2" charset="2"/>
            </a:endParaRPr>
          </a:p>
          <a:p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Symboles </a:t>
            </a:r>
            <a:r>
              <a:rPr lang="de-CH" dirty="0" err="1">
                <a:solidFill>
                  <a:prstClr val="black"/>
                </a:solidFill>
                <a:sym typeface="Wingdings" pitchFamily="2" charset="2"/>
              </a:rPr>
              <a:t>graphiques</a:t>
            </a:r>
            <a:r>
              <a:rPr lang="de-CH" dirty="0">
                <a:solidFill>
                  <a:prstClr val="black"/>
                </a:solidFill>
                <a:sym typeface="Wingdings" pitchFamily="2" charset="2"/>
              </a:rPr>
              <a:t>:</a:t>
            </a:r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0DCD98-2C34-AB4D-98F9-899BD732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Encastrement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16253-4735-E04E-8EF0-F1D86AFD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4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E5C7D-FDE3-7247-88C5-9D267FCE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68AC1-CB14-8346-BB81-EF8E38FC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9" name="Picture 8" descr="Fig_5_3b.jpg">
            <a:extLst>
              <a:ext uri="{FF2B5EF4-FFF2-40B4-BE49-F238E27FC236}">
                <a16:creationId xmlns:a16="http://schemas.microsoft.com/office/drawing/2014/main" id="{1137107C-CD0B-0D43-95E0-A2AC26B4EE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3387" t="11126" r="19288" b="73298"/>
          <a:stretch>
            <a:fillRect/>
          </a:stretch>
        </p:blipFill>
        <p:spPr>
          <a:xfrm>
            <a:off x="4457801" y="2935515"/>
            <a:ext cx="1135559" cy="361314"/>
          </a:xfrm>
          <a:prstGeom prst="rect">
            <a:avLst/>
          </a:prstGeom>
        </p:spPr>
      </p:pic>
      <p:pic>
        <p:nvPicPr>
          <p:cNvPr id="10" name="Picture 9" descr="Fig_5_3b.jpg">
            <a:extLst>
              <a:ext uri="{FF2B5EF4-FFF2-40B4-BE49-F238E27FC236}">
                <a16:creationId xmlns:a16="http://schemas.microsoft.com/office/drawing/2014/main" id="{8395EBA1-9F4E-9A41-829B-14235A07D3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8901" r="82287" b="66623"/>
          <a:stretch>
            <a:fillRect/>
          </a:stretch>
        </p:blipFill>
        <p:spPr>
          <a:xfrm rot="60000">
            <a:off x="1431542" y="2797038"/>
            <a:ext cx="1161003" cy="567779"/>
          </a:xfrm>
          <a:prstGeom prst="rect">
            <a:avLst/>
          </a:prstGeom>
        </p:spPr>
      </p:pic>
      <p:pic>
        <p:nvPicPr>
          <p:cNvPr id="11" name="Picture 10" descr="Fig_5_3b.jpg">
            <a:extLst>
              <a:ext uri="{FF2B5EF4-FFF2-40B4-BE49-F238E27FC236}">
                <a16:creationId xmlns:a16="http://schemas.microsoft.com/office/drawing/2014/main" id="{91F72B1E-3E67-8C4D-8685-BC6A19E187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7775" r="79137" b="18848"/>
          <a:stretch>
            <a:fillRect/>
          </a:stretch>
        </p:blipFill>
        <p:spPr>
          <a:xfrm rot="60000">
            <a:off x="1174281" y="3669118"/>
            <a:ext cx="1367468" cy="774245"/>
          </a:xfrm>
          <a:prstGeom prst="rect">
            <a:avLst/>
          </a:prstGeom>
        </p:spPr>
      </p:pic>
      <p:pic>
        <p:nvPicPr>
          <p:cNvPr id="12" name="Picture 11" descr="Fig_5_3b.jpg">
            <a:extLst>
              <a:ext uri="{FF2B5EF4-FFF2-40B4-BE49-F238E27FC236}">
                <a16:creationId xmlns:a16="http://schemas.microsoft.com/office/drawing/2014/main" id="{BBE9A6E3-ECB4-024E-9B63-5CE0E39E29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1332" t="47775" b="18848"/>
          <a:stretch>
            <a:fillRect/>
          </a:stretch>
        </p:blipFill>
        <p:spPr>
          <a:xfrm rot="60000">
            <a:off x="3991784" y="3767875"/>
            <a:ext cx="2534481" cy="7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43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1074</TotalTime>
  <Words>2587</Words>
  <Application>Microsoft Office PowerPoint</Application>
  <PresentationFormat>On-screen Show (16:9)</PresentationFormat>
  <Paragraphs>488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Franklin Gothic Demi Cond</vt:lpstr>
      <vt:lpstr>Symbol</vt:lpstr>
      <vt:lpstr>Times New Roman</vt:lpstr>
      <vt:lpstr>Wingdings</vt:lpstr>
      <vt:lpstr>Thème Office</vt:lpstr>
      <vt:lpstr>Modélisation, appuis et organes de liaison</vt:lpstr>
      <vt:lpstr>Objectif du cours</vt:lpstr>
      <vt:lpstr>Contenu du cours</vt:lpstr>
      <vt:lpstr>Appuis</vt:lpstr>
      <vt:lpstr>Appui à rouleau</vt:lpstr>
      <vt:lpstr>Appui à rouleau</vt:lpstr>
      <vt:lpstr>Articulation</vt:lpstr>
      <vt:lpstr>Articulations</vt:lpstr>
      <vt:lpstr>Encastrement</vt:lpstr>
      <vt:lpstr>Encastrement</vt:lpstr>
      <vt:lpstr>Résumé des appuis usuels (en plan)</vt:lpstr>
      <vt:lpstr>Conditions d’appuis</vt:lpstr>
      <vt:lpstr>Isostaticité des appuis</vt:lpstr>
      <vt:lpstr>Hyperstaticité des appuis </vt:lpstr>
      <vt:lpstr>Mécanisme</vt:lpstr>
      <vt:lpstr>Mécanisme, cas particuliers</vt:lpstr>
      <vt:lpstr>PowerPoint Presentation</vt:lpstr>
      <vt:lpstr>Organes de liaison et structures composées </vt:lpstr>
      <vt:lpstr>Types d’organes de liaison</vt:lpstr>
      <vt:lpstr>Exemples d’articulations</vt:lpstr>
      <vt:lpstr>Calculer les forces de liaison </vt:lpstr>
      <vt:lpstr>Exemple</vt:lpstr>
      <vt:lpstr>Exemple (suite)</vt:lpstr>
      <vt:lpstr>Isostaticité des appuis et liaisons </vt:lpstr>
      <vt:lpstr>Isostaticité des appuis et liaisons </vt:lpstr>
      <vt:lpstr>Exemples</vt:lpstr>
      <vt:lpstr>PowerPoint Presentation</vt:lpstr>
      <vt:lpstr>PowerPoint Presentation</vt:lpstr>
      <vt:lpstr>Chapitres à étudier dans le TGC 1</vt:lpstr>
      <vt:lpstr>Références</vt:lpstr>
      <vt:lpstr>Références (suite)</vt:lpstr>
      <vt:lpstr>Les liens de zoom </vt:lpstr>
      <vt:lpstr>PowerPoint Presentation</vt:lpstr>
      <vt:lpstr>Contenu du cours</vt:lpstr>
      <vt:lpstr>Modélisation</vt:lpstr>
      <vt:lpstr>Modélisation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87</cp:revision>
  <cp:lastPrinted>2021-03-13T10:48:35Z</cp:lastPrinted>
  <dcterms:created xsi:type="dcterms:W3CDTF">2019-04-02T06:24:35Z</dcterms:created>
  <dcterms:modified xsi:type="dcterms:W3CDTF">2023-03-13T12:45:25Z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